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1"/>
    <p:sldMasterId id="2147483690" r:id="rId2"/>
    <p:sldMasterId id="2147483691" r:id="rId3"/>
    <p:sldMasterId id="2147483692" r:id="rId4"/>
  </p:sldMasterIdLst>
  <p:notesMasterIdLst>
    <p:notesMasterId r:id="rId56"/>
  </p:notesMasterIdLst>
  <p:sldIdLst>
    <p:sldId id="256" r:id="rId5"/>
    <p:sldId id="257" r:id="rId6"/>
    <p:sldId id="258" r:id="rId7"/>
    <p:sldId id="259" r:id="rId8"/>
    <p:sldId id="260" r:id="rId9"/>
    <p:sldId id="261" r:id="rId10"/>
    <p:sldId id="262" r:id="rId11"/>
    <p:sldId id="263" r:id="rId12"/>
    <p:sldId id="264" r:id="rId13"/>
    <p:sldId id="266" r:id="rId14"/>
    <p:sldId id="267" r:id="rId15"/>
    <p:sldId id="268" r:id="rId16"/>
    <p:sldId id="269" r:id="rId17"/>
    <p:sldId id="270" r:id="rId18"/>
    <p:sldId id="306"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307"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gar Dobrib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53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66f94dc99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66f94dc99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66f94dc9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466f94dc9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66f94dc9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66f94dc9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66f94dc99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466f94dc99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66f94dc99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66f94dc99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66f94dc99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66f94dc99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559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466f94dc99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466f94dc99_0_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66f94dc9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466f94dc99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What’s wrong with traditional homography methods? </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For example, consider the problem of finding the homography inducing by correspondences between a pair of images. </a:t>
            </a:r>
            <a:r>
              <a:rPr lang="en-US" sz="1100" b="0" i="0" u="none" strike="noStrike" cap="none">
                <a:solidFill>
                  <a:schemeClr val="lt1"/>
                </a:solidFill>
                <a:highlight>
                  <a:srgbClr val="FF0000"/>
                </a:highlight>
                <a:latin typeface="Arial"/>
                <a:ea typeface="Arial"/>
                <a:cs typeface="Arial"/>
                <a:sym typeface="Arial"/>
              </a:rPr>
              <a:t>Red</a:t>
            </a:r>
            <a:r>
              <a:rPr lang="en-US" sz="1100" b="0" i="0" u="none" strike="noStrike" cap="none">
                <a:solidFill>
                  <a:schemeClr val="dk1"/>
                </a:solidFill>
                <a:latin typeface="Arial"/>
                <a:ea typeface="Arial"/>
                <a:cs typeface="Arial"/>
                <a:sym typeface="Arial"/>
              </a:rPr>
              <a:t> represents the </a:t>
            </a:r>
            <a:r>
              <a:rPr lang="en-US" sz="1100" b="1" i="0" u="none" strike="noStrike" cap="none">
                <a:solidFill>
                  <a:schemeClr val="dk1"/>
                </a:solidFill>
                <a:latin typeface="Arial"/>
                <a:ea typeface="Arial"/>
                <a:cs typeface="Arial"/>
                <a:sym typeface="Arial"/>
              </a:rPr>
              <a:t>ground truth </a:t>
            </a:r>
            <a:r>
              <a:rPr lang="en-US" sz="1100" b="0" i="0" u="none" strike="noStrike" cap="none">
                <a:solidFill>
                  <a:schemeClr val="dk1"/>
                </a:solidFill>
                <a:latin typeface="Arial"/>
                <a:ea typeface="Arial"/>
                <a:cs typeface="Arial"/>
                <a:sym typeface="Arial"/>
              </a:rPr>
              <a:t>correspondences</a:t>
            </a:r>
            <a:endParaRPr/>
          </a:p>
          <a:p>
            <a:pPr marL="0" marR="0" lvl="0" indent="0" algn="l" rtl="0">
              <a:spcBef>
                <a:spcPts val="0"/>
              </a:spcBef>
              <a:spcAft>
                <a:spcPts val="0"/>
              </a:spcAft>
              <a:buNone/>
            </a:pPr>
            <a:r>
              <a:rPr lang="en-US" sz="1100" b="0" i="0" u="none" strike="noStrike" cap="none">
                <a:solidFill>
                  <a:schemeClr val="dk1"/>
                </a:solidFill>
                <a:highlight>
                  <a:srgbClr val="FFFF00"/>
                </a:highlight>
                <a:latin typeface="Arial"/>
                <a:ea typeface="Arial"/>
                <a:cs typeface="Arial"/>
                <a:sym typeface="Arial"/>
              </a:rPr>
              <a:t>Yellow</a:t>
            </a:r>
            <a:r>
              <a:rPr lang="en-US" sz="1100" b="0" i="0" u="none" strike="noStrike" cap="none">
                <a:solidFill>
                  <a:schemeClr val="dk1"/>
                </a:solidFill>
                <a:latin typeface="Arial"/>
                <a:ea typeface="Arial"/>
                <a:cs typeface="Arial"/>
                <a:sym typeface="Arial"/>
              </a:rPr>
              <a:t> represents the </a:t>
            </a:r>
            <a:r>
              <a:rPr lang="en-US" sz="1100" b="1" i="0" u="none" strike="noStrike" cap="none">
                <a:solidFill>
                  <a:schemeClr val="dk1"/>
                </a:solidFill>
                <a:latin typeface="Arial"/>
                <a:ea typeface="Arial"/>
                <a:cs typeface="Arial"/>
                <a:sym typeface="Arial"/>
              </a:rPr>
              <a:t>estimated</a:t>
            </a:r>
            <a:r>
              <a:rPr lang="en-US" sz="1100" b="0" i="0" u="none" strike="noStrike" cap="none">
                <a:solidFill>
                  <a:schemeClr val="dk1"/>
                </a:solidFill>
                <a:latin typeface="Arial"/>
                <a:ea typeface="Arial"/>
                <a:cs typeface="Arial"/>
                <a:sym typeface="Arial"/>
              </a:rPr>
              <a:t> correspondences.   </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In the first case, direct &amp; SIFT method struggle with large illumination change.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In the second case, it is also observed the failure of two methods when images have low-texture.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In the 3</a:t>
            </a:r>
            <a:r>
              <a:rPr lang="en-US" sz="1100" b="0" i="0" u="none" strike="noStrike" cap="none" baseline="30000">
                <a:solidFill>
                  <a:schemeClr val="dk1"/>
                </a:solidFill>
                <a:latin typeface="Arial"/>
                <a:ea typeface="Arial"/>
                <a:cs typeface="Arial"/>
                <a:sym typeface="Arial"/>
              </a:rPr>
              <a:t>rd</a:t>
            </a:r>
            <a:r>
              <a:rPr lang="en-US" sz="1100" b="0" i="0" u="none" strike="noStrike" cap="none">
                <a:solidFill>
                  <a:schemeClr val="dk1"/>
                </a:solidFill>
                <a:latin typeface="Arial"/>
                <a:ea typeface="Arial"/>
                <a:cs typeface="Arial"/>
                <a:sym typeface="Arial"/>
              </a:rPr>
              <a:t> case, when noises are largely injected, the two perform poorly too.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We propose a method to solve these problems. </a:t>
            </a:r>
            <a:endParaRPr/>
          </a:p>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66f94dc99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466f94dc99_0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466f94dc99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466f94dc99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Matrix is 3x3, ignoring 1 =&gt; 8 parameters </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Loss function: intensity values (L1 loss) </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Put as inference all blocks  </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One result slide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Our approach requires no ground truth, making it suitable for robotics applications.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The alternative solution here is to use the brightness consistency between the two images to obtain the signal to train the network.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In details, we first convert the 4point parameterization into the matrix form. From that, we warp the first patch using this matrix form before comparing with the second patch to obtain </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Photometric loss to train the network.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Our approach takes advantage of a hybrid approach:  use convolutional layers to extract image features from which we regress the homography and using </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Photometric loss as in direct methods to train the network in an end-to-end manner. </a:t>
            </a:r>
            <a:endParaRPr/>
          </a:p>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466f94dc99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466f94dc99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Some more examples showing our outperformance over reference methods in aerial image dataset. </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466f94dc99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466f94dc99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466f94dc99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466f94dc99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Briefly explain why need inspect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466f94dc99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466f94dc99_0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Number of classes </a:t>
            </a:r>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Use deep neural network </a:t>
            </a:r>
            <a:endParaRP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66f94dc99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g466f94dc99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66f94dc99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466f94dc99_0_4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Class weights are actually priors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466f94dc99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466f94dc99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466f94dc99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466f94dc99_0_4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466f94dc99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3" name="Google Shape;533;g466f94dc99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66f94dc99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466f94dc99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66f94dc99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466f94dc99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466f94dc99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g466f94dc99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466f94dc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466f94dc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466f94dc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466f94dc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466f94dc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466f94dc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US" sz="1800">
                <a:solidFill>
                  <a:schemeClr val="dk2"/>
                </a:solidFill>
              </a:rPr>
              <a:t>During training, both the convolutional kernels for generating the output features and the offsets are learned simultaneously.</a:t>
            </a:r>
            <a:endParaRPr sz="1800">
              <a:solidFill>
                <a:schemeClr val="dk2"/>
              </a:solidFill>
            </a:endParaRPr>
          </a:p>
          <a:p>
            <a:pPr marL="0" lvl="0" indent="0" algn="l" rtl="0">
              <a:spcBef>
                <a:spcPts val="160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466f94dc9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466f94dc9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US" sz="1800">
                <a:solidFill>
                  <a:schemeClr val="dk2"/>
                </a:solidFill>
              </a:rPr>
              <a:t>During training, both the convolutional kernels for generating the output features and the offsets are learned simultaneously.</a:t>
            </a:r>
            <a:endParaRPr sz="1800">
              <a:solidFill>
                <a:schemeClr val="dk2"/>
              </a:solidFill>
            </a:endParaRPr>
          </a:p>
          <a:p>
            <a:pPr marL="0" lvl="0" indent="0" algn="l" rtl="0">
              <a:spcBef>
                <a:spcPts val="1600"/>
              </a:spcBef>
              <a:spcAft>
                <a:spcPts val="0"/>
              </a:spcAft>
              <a:buNone/>
            </a:pPr>
            <a:endParaRPr/>
          </a:p>
        </p:txBody>
      </p:sp>
    </p:spTree>
    <p:extLst>
      <p:ext uri="{BB962C8B-B14F-4D97-AF65-F5344CB8AC3E}">
        <p14:creationId xmlns:p14="http://schemas.microsoft.com/office/powerpoint/2010/main" val="1211506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466f94dc9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466f94dc9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spcBef>
                <a:spcPts val="160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466f94dc9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466f94dc9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spcBef>
                <a:spcPts val="160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66f94dc9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466f94dc9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6754bc04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46754bc04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466f94dc9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466f94dc9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66f94dc9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66f94dc9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66f94dc9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66f94dc9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66f94dc9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66f94dc9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466f94dc9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466f94dc9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466f94dc99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66f94dc9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66f94dc9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466f94dc9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466f94dc9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466f94dc9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466f94dc9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466f94dc9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66f94dc9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66f94dc9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6754bc04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46754bc04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466f94dc9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466f94dc9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466f94dc99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466f94dc99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66f94dc99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466f94dc99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66f94dc99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466f94dc99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66f94dc99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66f94dc99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66f94dc99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66f94dc9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4"/>
        <p:cNvGrpSpPr/>
        <p:nvPr/>
      </p:nvGrpSpPr>
      <p:grpSpPr>
        <a:xfrm>
          <a:off x="0" y="0"/>
          <a:ext cx="0" cy="0"/>
          <a:chOff x="0" y="0"/>
          <a:chExt cx="0" cy="0"/>
        </a:xfrm>
      </p:grpSpPr>
      <p:sp>
        <p:nvSpPr>
          <p:cNvPr id="85" name="Google Shape;85;p14"/>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86" name="Google Shape;86;p14"/>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7" name="Google Shape;87;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0" name="Google Shape;90;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3" name="Google Shape;93;p16"/>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94" name="Google Shape;94;p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7" name="Google Shape;97;p17"/>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98" name="Google Shape;98;p17"/>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99" name="Google Shape;99;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2" name="Google Shape;102;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05" name="Google Shape;105;p19"/>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06" name="Google Shape;106;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09" name="Google Shape;109;p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21"/>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21"/>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13" name="Google Shape;113;p21"/>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4" name="Google Shape;114;p21"/>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15" name="Google Shape;115;p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22"/>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lstStyle>
            <a:lvl1pPr marL="457200" lvl="0" indent="-228600" rtl="0">
              <a:lnSpc>
                <a:spcPct val="100000"/>
              </a:lnSpc>
              <a:spcBef>
                <a:spcPts val="0"/>
              </a:spcBef>
              <a:spcAft>
                <a:spcPts val="0"/>
              </a:spcAft>
              <a:buSzPts val="2400"/>
              <a:buNone/>
              <a:defRPr/>
            </a:lvl1pPr>
          </a:lstStyle>
          <a:p>
            <a:endParaRPr/>
          </a:p>
        </p:txBody>
      </p:sp>
      <p:sp>
        <p:nvSpPr>
          <p:cNvPr id="118" name="Google Shape;118;p2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23"/>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21" name="Google Shape;121;p23"/>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22" name="Google Shape;122;p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3"/>
        <p:cNvGrpSpPr/>
        <p:nvPr/>
      </p:nvGrpSpPr>
      <p:grpSpPr>
        <a:xfrm>
          <a:off x="0" y="0"/>
          <a:ext cx="0" cy="0"/>
          <a:chOff x="0" y="0"/>
          <a:chExt cx="0" cy="0"/>
        </a:xfrm>
      </p:grpSpPr>
      <p:sp>
        <p:nvSpPr>
          <p:cNvPr id="124" name="Google Shape;124;p2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3700"/>
              <a:buFont typeface="Arial"/>
              <a:buNone/>
              <a:defRPr sz="3700">
                <a:solidFill>
                  <a:schemeClr val="dk1"/>
                </a:solidFill>
              </a:defRPr>
            </a:lvl2pPr>
            <a:lvl3pPr lvl="2" rtl="0">
              <a:spcBef>
                <a:spcPts val="0"/>
              </a:spcBef>
              <a:spcAft>
                <a:spcPts val="0"/>
              </a:spcAft>
              <a:buClr>
                <a:schemeClr val="dk1"/>
              </a:buClr>
              <a:buSzPts val="3700"/>
              <a:buFont typeface="Arial"/>
              <a:buNone/>
              <a:defRPr sz="3700">
                <a:solidFill>
                  <a:schemeClr val="dk1"/>
                </a:solidFill>
              </a:defRPr>
            </a:lvl3pPr>
            <a:lvl4pPr lvl="3" rtl="0">
              <a:spcBef>
                <a:spcPts val="0"/>
              </a:spcBef>
              <a:spcAft>
                <a:spcPts val="0"/>
              </a:spcAft>
              <a:buClr>
                <a:schemeClr val="dk1"/>
              </a:buClr>
              <a:buSzPts val="3700"/>
              <a:buFont typeface="Arial"/>
              <a:buNone/>
              <a:defRPr sz="3700">
                <a:solidFill>
                  <a:schemeClr val="dk1"/>
                </a:solidFill>
              </a:defRPr>
            </a:lvl4pPr>
            <a:lvl5pPr lvl="4" rtl="0">
              <a:spcBef>
                <a:spcPts val="0"/>
              </a:spcBef>
              <a:spcAft>
                <a:spcPts val="0"/>
              </a:spcAft>
              <a:buClr>
                <a:schemeClr val="dk1"/>
              </a:buClr>
              <a:buSzPts val="3700"/>
              <a:buFont typeface="Arial"/>
              <a:buNone/>
              <a:defRPr sz="3700">
                <a:solidFill>
                  <a:schemeClr val="dk1"/>
                </a:solidFill>
              </a:defRPr>
            </a:lvl5pPr>
            <a:lvl6pPr lvl="5" rtl="0">
              <a:spcBef>
                <a:spcPts val="0"/>
              </a:spcBef>
              <a:spcAft>
                <a:spcPts val="0"/>
              </a:spcAft>
              <a:buClr>
                <a:schemeClr val="dk1"/>
              </a:buClr>
              <a:buSzPts val="3700"/>
              <a:buFont typeface="Arial"/>
              <a:buNone/>
              <a:defRPr sz="3700">
                <a:solidFill>
                  <a:schemeClr val="dk1"/>
                </a:solidFill>
              </a:defRPr>
            </a:lvl6pPr>
            <a:lvl7pPr lvl="6" rtl="0">
              <a:spcBef>
                <a:spcPts val="0"/>
              </a:spcBef>
              <a:spcAft>
                <a:spcPts val="0"/>
              </a:spcAft>
              <a:buClr>
                <a:schemeClr val="dk1"/>
              </a:buClr>
              <a:buSzPts val="3700"/>
              <a:buFont typeface="Arial"/>
              <a:buNone/>
              <a:defRPr sz="3700">
                <a:solidFill>
                  <a:schemeClr val="dk1"/>
                </a:solidFill>
              </a:defRPr>
            </a:lvl7pPr>
            <a:lvl8pPr lvl="7" rtl="0">
              <a:spcBef>
                <a:spcPts val="0"/>
              </a:spcBef>
              <a:spcAft>
                <a:spcPts val="0"/>
              </a:spcAft>
              <a:buClr>
                <a:schemeClr val="dk1"/>
              </a:buClr>
              <a:buSzPts val="3700"/>
              <a:buFont typeface="Arial"/>
              <a:buNone/>
              <a:defRPr sz="3700">
                <a:solidFill>
                  <a:schemeClr val="dk1"/>
                </a:solidFill>
              </a:defRPr>
            </a:lvl8pPr>
            <a:lvl9pPr lvl="8" rtl="0">
              <a:spcBef>
                <a:spcPts val="0"/>
              </a:spcBef>
              <a:spcAft>
                <a:spcPts val="0"/>
              </a:spcAft>
              <a:buClr>
                <a:schemeClr val="dk1"/>
              </a:buClr>
              <a:buSzPts val="3700"/>
              <a:buFont typeface="Arial"/>
              <a:buNone/>
              <a:defRPr sz="3700">
                <a:solidFill>
                  <a:schemeClr val="dk1"/>
                </a:solidFill>
              </a:defRPr>
            </a:lvl9pPr>
          </a:lstStyle>
          <a:p>
            <a:endParaRPr/>
          </a:p>
        </p:txBody>
      </p:sp>
      <p:sp>
        <p:nvSpPr>
          <p:cNvPr id="131" name="Google Shape;131;p26"/>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marR="0" lvl="0" indent="-228600" algn="l" rtl="0">
              <a:lnSpc>
                <a:spcPct val="115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1pPr>
            <a:lvl2pPr marL="914400" marR="0" lvl="1"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2pPr>
            <a:lvl3pPr marL="1371600" marR="0" lvl="2"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3pPr>
            <a:lvl4pPr marL="1828800" marR="0" lvl="3"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4pPr>
            <a:lvl5pPr marL="2286000" marR="0" lvl="4"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5pPr>
            <a:lvl6pPr marL="2743200" marR="0" lvl="5"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6pPr>
            <a:lvl7pPr marL="3200400" marR="0" lvl="6"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7pPr>
            <a:lvl8pPr marL="3657600" marR="0" lvl="7"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8pPr>
            <a:lvl9pPr marL="4114800" marR="0" lvl="8" indent="-228600" algn="l" rtl="0">
              <a:lnSpc>
                <a:spcPct val="115000"/>
              </a:lnSpc>
              <a:spcBef>
                <a:spcPts val="2100"/>
              </a:spcBef>
              <a:spcAft>
                <a:spcPts val="2100"/>
              </a:spcAft>
              <a:buClr>
                <a:schemeClr val="dk2"/>
              </a:buClr>
              <a:buSzPts val="1900"/>
              <a:buFont typeface="Arial"/>
              <a:buNone/>
              <a:defRPr sz="1900" b="0" i="0" u="none" strike="noStrike" cap="none">
                <a:solidFill>
                  <a:schemeClr val="dk2"/>
                </a:solidFill>
                <a:latin typeface="Arial"/>
                <a:ea typeface="Arial"/>
                <a:cs typeface="Arial"/>
                <a:sym typeface="Arial"/>
              </a:defRPr>
            </a:lvl9pPr>
          </a:lstStyle>
          <a:p>
            <a:endParaRPr/>
          </a:p>
        </p:txBody>
      </p:sp>
      <p:sp>
        <p:nvSpPr>
          <p:cNvPr id="132" name="Google Shape;132;p26"/>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lgn="ctr" rtl="0">
              <a:spcBef>
                <a:spcPts val="0"/>
              </a:spcBef>
              <a:spcAft>
                <a:spcPts val="0"/>
              </a:spcAft>
              <a:buClr>
                <a:schemeClr val="dk1"/>
              </a:buClr>
              <a:buSzPts val="4800"/>
              <a:buFont typeface="Arial"/>
              <a:buNone/>
              <a:defRPr sz="4800">
                <a:solidFill>
                  <a:schemeClr val="dk1"/>
                </a:solidFill>
              </a:defRPr>
            </a:lvl2pPr>
            <a:lvl3pPr lvl="2" algn="ctr" rtl="0">
              <a:spcBef>
                <a:spcPts val="0"/>
              </a:spcBef>
              <a:spcAft>
                <a:spcPts val="0"/>
              </a:spcAft>
              <a:buClr>
                <a:schemeClr val="dk1"/>
              </a:buClr>
              <a:buSzPts val="4800"/>
              <a:buFont typeface="Arial"/>
              <a:buNone/>
              <a:defRPr sz="4800">
                <a:solidFill>
                  <a:schemeClr val="dk1"/>
                </a:solidFill>
              </a:defRPr>
            </a:lvl3pPr>
            <a:lvl4pPr lvl="3" algn="ctr" rtl="0">
              <a:spcBef>
                <a:spcPts val="0"/>
              </a:spcBef>
              <a:spcAft>
                <a:spcPts val="0"/>
              </a:spcAft>
              <a:buClr>
                <a:schemeClr val="dk1"/>
              </a:buClr>
              <a:buSzPts val="4800"/>
              <a:buFont typeface="Arial"/>
              <a:buNone/>
              <a:defRPr sz="4800">
                <a:solidFill>
                  <a:schemeClr val="dk1"/>
                </a:solidFill>
              </a:defRPr>
            </a:lvl4pPr>
            <a:lvl5pPr lvl="4" algn="ctr" rtl="0">
              <a:spcBef>
                <a:spcPts val="0"/>
              </a:spcBef>
              <a:spcAft>
                <a:spcPts val="0"/>
              </a:spcAft>
              <a:buClr>
                <a:schemeClr val="dk1"/>
              </a:buClr>
              <a:buSzPts val="4800"/>
              <a:buFont typeface="Arial"/>
              <a:buNone/>
              <a:defRPr sz="4800">
                <a:solidFill>
                  <a:schemeClr val="dk1"/>
                </a:solidFill>
              </a:defRPr>
            </a:lvl5pPr>
            <a:lvl6pPr lvl="5" algn="ctr" rtl="0">
              <a:spcBef>
                <a:spcPts val="0"/>
              </a:spcBef>
              <a:spcAft>
                <a:spcPts val="0"/>
              </a:spcAft>
              <a:buClr>
                <a:schemeClr val="dk1"/>
              </a:buClr>
              <a:buSzPts val="4800"/>
              <a:buFont typeface="Arial"/>
              <a:buNone/>
              <a:defRPr sz="4800">
                <a:solidFill>
                  <a:schemeClr val="dk1"/>
                </a:solidFill>
              </a:defRPr>
            </a:lvl6pPr>
            <a:lvl7pPr lvl="6" algn="ctr" rtl="0">
              <a:spcBef>
                <a:spcPts val="0"/>
              </a:spcBef>
              <a:spcAft>
                <a:spcPts val="0"/>
              </a:spcAft>
              <a:buClr>
                <a:schemeClr val="dk1"/>
              </a:buClr>
              <a:buSzPts val="4800"/>
              <a:buFont typeface="Arial"/>
              <a:buNone/>
              <a:defRPr sz="4800">
                <a:solidFill>
                  <a:schemeClr val="dk1"/>
                </a:solidFill>
              </a:defRPr>
            </a:lvl7pPr>
            <a:lvl8pPr lvl="7" algn="ctr" rtl="0">
              <a:spcBef>
                <a:spcPts val="0"/>
              </a:spcBef>
              <a:spcAft>
                <a:spcPts val="0"/>
              </a:spcAft>
              <a:buClr>
                <a:schemeClr val="dk1"/>
              </a:buClr>
              <a:buSzPts val="4800"/>
              <a:buFont typeface="Arial"/>
              <a:buNone/>
              <a:defRPr sz="4800">
                <a:solidFill>
                  <a:schemeClr val="dk1"/>
                </a:solidFill>
              </a:defRPr>
            </a:lvl8pPr>
            <a:lvl9pPr lvl="8" algn="ctr" rtl="0">
              <a:spcBef>
                <a:spcPts val="0"/>
              </a:spcBef>
              <a:spcAft>
                <a:spcPts val="0"/>
              </a:spcAft>
              <a:buClr>
                <a:schemeClr val="dk1"/>
              </a:buClr>
              <a:buSzPts val="4800"/>
              <a:buFont typeface="Arial"/>
              <a:buNone/>
              <a:defRPr sz="4800">
                <a:solidFill>
                  <a:schemeClr val="dk1"/>
                </a:solidFill>
              </a:defRPr>
            </a:lvl9pPr>
          </a:lstStyle>
          <a:p>
            <a:endParaRPr/>
          </a:p>
        </p:txBody>
      </p:sp>
      <p:sp>
        <p:nvSpPr>
          <p:cNvPr id="135" name="Google Shape;135;p27"/>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
        <p:cNvGrpSpPr/>
        <p:nvPr/>
      </p:nvGrpSpPr>
      <p:grpSpPr>
        <a:xfrm>
          <a:off x="0" y="0"/>
          <a:ext cx="0" cy="0"/>
          <a:chOff x="0" y="0"/>
          <a:chExt cx="0" cy="0"/>
        </a:xfrm>
      </p:grpSpPr>
      <p:sp>
        <p:nvSpPr>
          <p:cNvPr id="137" name="Google Shape;137;p2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3700"/>
              <a:buFont typeface="Arial"/>
              <a:buNone/>
              <a:defRPr sz="3700">
                <a:solidFill>
                  <a:schemeClr val="dk1"/>
                </a:solidFill>
              </a:defRPr>
            </a:lvl2pPr>
            <a:lvl3pPr lvl="2" rtl="0">
              <a:spcBef>
                <a:spcPts val="0"/>
              </a:spcBef>
              <a:spcAft>
                <a:spcPts val="0"/>
              </a:spcAft>
              <a:buClr>
                <a:schemeClr val="dk1"/>
              </a:buClr>
              <a:buSzPts val="3700"/>
              <a:buFont typeface="Arial"/>
              <a:buNone/>
              <a:defRPr sz="3700">
                <a:solidFill>
                  <a:schemeClr val="dk1"/>
                </a:solidFill>
              </a:defRPr>
            </a:lvl3pPr>
            <a:lvl4pPr lvl="3" rtl="0">
              <a:spcBef>
                <a:spcPts val="0"/>
              </a:spcBef>
              <a:spcAft>
                <a:spcPts val="0"/>
              </a:spcAft>
              <a:buClr>
                <a:schemeClr val="dk1"/>
              </a:buClr>
              <a:buSzPts val="3700"/>
              <a:buFont typeface="Arial"/>
              <a:buNone/>
              <a:defRPr sz="3700">
                <a:solidFill>
                  <a:schemeClr val="dk1"/>
                </a:solidFill>
              </a:defRPr>
            </a:lvl4pPr>
            <a:lvl5pPr lvl="4" rtl="0">
              <a:spcBef>
                <a:spcPts val="0"/>
              </a:spcBef>
              <a:spcAft>
                <a:spcPts val="0"/>
              </a:spcAft>
              <a:buClr>
                <a:schemeClr val="dk1"/>
              </a:buClr>
              <a:buSzPts val="3700"/>
              <a:buFont typeface="Arial"/>
              <a:buNone/>
              <a:defRPr sz="3700">
                <a:solidFill>
                  <a:schemeClr val="dk1"/>
                </a:solidFill>
              </a:defRPr>
            </a:lvl5pPr>
            <a:lvl6pPr lvl="5" rtl="0">
              <a:spcBef>
                <a:spcPts val="0"/>
              </a:spcBef>
              <a:spcAft>
                <a:spcPts val="0"/>
              </a:spcAft>
              <a:buClr>
                <a:schemeClr val="dk1"/>
              </a:buClr>
              <a:buSzPts val="3700"/>
              <a:buFont typeface="Arial"/>
              <a:buNone/>
              <a:defRPr sz="3700">
                <a:solidFill>
                  <a:schemeClr val="dk1"/>
                </a:solidFill>
              </a:defRPr>
            </a:lvl6pPr>
            <a:lvl7pPr lvl="6" rtl="0">
              <a:spcBef>
                <a:spcPts val="0"/>
              </a:spcBef>
              <a:spcAft>
                <a:spcPts val="0"/>
              </a:spcAft>
              <a:buClr>
                <a:schemeClr val="dk1"/>
              </a:buClr>
              <a:buSzPts val="3700"/>
              <a:buFont typeface="Arial"/>
              <a:buNone/>
              <a:defRPr sz="3700">
                <a:solidFill>
                  <a:schemeClr val="dk1"/>
                </a:solidFill>
              </a:defRPr>
            </a:lvl7pPr>
            <a:lvl8pPr lvl="7" rtl="0">
              <a:spcBef>
                <a:spcPts val="0"/>
              </a:spcBef>
              <a:spcAft>
                <a:spcPts val="0"/>
              </a:spcAft>
              <a:buClr>
                <a:schemeClr val="dk1"/>
              </a:buClr>
              <a:buSzPts val="3700"/>
              <a:buFont typeface="Arial"/>
              <a:buNone/>
              <a:defRPr sz="3700">
                <a:solidFill>
                  <a:schemeClr val="dk1"/>
                </a:solidFill>
              </a:defRPr>
            </a:lvl8pPr>
            <a:lvl9pPr lvl="8" rtl="0">
              <a:spcBef>
                <a:spcPts val="0"/>
              </a:spcBef>
              <a:spcAft>
                <a:spcPts val="0"/>
              </a:spcAft>
              <a:buClr>
                <a:schemeClr val="dk1"/>
              </a:buClr>
              <a:buSzPts val="3700"/>
              <a:buFont typeface="Arial"/>
              <a:buNone/>
              <a:defRPr sz="3700">
                <a:solidFill>
                  <a:schemeClr val="dk1"/>
                </a:solidFill>
              </a:defRPr>
            </a:lvl9pPr>
          </a:lstStyle>
          <a:p>
            <a:endParaRPr/>
          </a:p>
        </p:txBody>
      </p:sp>
      <p:sp>
        <p:nvSpPr>
          <p:cNvPr id="138" name="Google Shape;138;p28"/>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lstStyle>
            <a:lvl1pPr marL="457200" marR="0" lvl="0" indent="-228600" algn="l" rtl="0">
              <a:lnSpc>
                <a:spcPct val="115000"/>
              </a:lnSpc>
              <a:spcBef>
                <a:spcPts val="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1pPr>
            <a:lvl2pPr marL="914400" marR="0" lvl="1"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3pPr>
            <a:lvl4pPr marL="1828800" marR="0" lvl="3"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4pPr>
            <a:lvl5pPr marL="2286000" marR="0" lvl="4"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5pPr>
            <a:lvl6pPr marL="2743200" marR="0" lvl="5"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6pPr>
            <a:lvl7pPr marL="3200400" marR="0" lvl="6"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7pPr>
            <a:lvl8pPr marL="3657600" marR="0" lvl="7"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8pPr>
            <a:lvl9pPr marL="4114800" marR="0" lvl="8" indent="-228600" algn="l" rtl="0">
              <a:lnSpc>
                <a:spcPct val="115000"/>
              </a:lnSpc>
              <a:spcBef>
                <a:spcPts val="2100"/>
              </a:spcBef>
              <a:spcAft>
                <a:spcPts val="2100"/>
              </a:spcAft>
              <a:buClr>
                <a:schemeClr val="dk2"/>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139" name="Google Shape;139;p28"/>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lstStyle>
            <a:lvl1pPr marL="457200" marR="0" lvl="0" indent="-228600" algn="l" rtl="0">
              <a:lnSpc>
                <a:spcPct val="115000"/>
              </a:lnSpc>
              <a:spcBef>
                <a:spcPts val="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1pPr>
            <a:lvl2pPr marL="914400" marR="0" lvl="1"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3pPr>
            <a:lvl4pPr marL="1828800" marR="0" lvl="3"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4pPr>
            <a:lvl5pPr marL="2286000" marR="0" lvl="4"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5pPr>
            <a:lvl6pPr marL="2743200" marR="0" lvl="5"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6pPr>
            <a:lvl7pPr marL="3200400" marR="0" lvl="6"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7pPr>
            <a:lvl8pPr marL="3657600" marR="0" lvl="7"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8pPr>
            <a:lvl9pPr marL="4114800" marR="0" lvl="8" indent="-228600" algn="l" rtl="0">
              <a:lnSpc>
                <a:spcPct val="115000"/>
              </a:lnSpc>
              <a:spcBef>
                <a:spcPts val="2100"/>
              </a:spcBef>
              <a:spcAft>
                <a:spcPts val="2100"/>
              </a:spcAft>
              <a:buClr>
                <a:schemeClr val="dk2"/>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140" name="Google Shape;140;p28"/>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3700"/>
              <a:buFont typeface="Arial"/>
              <a:buNone/>
              <a:defRPr sz="3700">
                <a:solidFill>
                  <a:schemeClr val="dk1"/>
                </a:solidFill>
              </a:defRPr>
            </a:lvl2pPr>
            <a:lvl3pPr lvl="2" rtl="0">
              <a:spcBef>
                <a:spcPts val="0"/>
              </a:spcBef>
              <a:spcAft>
                <a:spcPts val="0"/>
              </a:spcAft>
              <a:buClr>
                <a:schemeClr val="dk1"/>
              </a:buClr>
              <a:buSzPts val="3700"/>
              <a:buFont typeface="Arial"/>
              <a:buNone/>
              <a:defRPr sz="3700">
                <a:solidFill>
                  <a:schemeClr val="dk1"/>
                </a:solidFill>
              </a:defRPr>
            </a:lvl3pPr>
            <a:lvl4pPr lvl="3" rtl="0">
              <a:spcBef>
                <a:spcPts val="0"/>
              </a:spcBef>
              <a:spcAft>
                <a:spcPts val="0"/>
              </a:spcAft>
              <a:buClr>
                <a:schemeClr val="dk1"/>
              </a:buClr>
              <a:buSzPts val="3700"/>
              <a:buFont typeface="Arial"/>
              <a:buNone/>
              <a:defRPr sz="3700">
                <a:solidFill>
                  <a:schemeClr val="dk1"/>
                </a:solidFill>
              </a:defRPr>
            </a:lvl4pPr>
            <a:lvl5pPr lvl="4" rtl="0">
              <a:spcBef>
                <a:spcPts val="0"/>
              </a:spcBef>
              <a:spcAft>
                <a:spcPts val="0"/>
              </a:spcAft>
              <a:buClr>
                <a:schemeClr val="dk1"/>
              </a:buClr>
              <a:buSzPts val="3700"/>
              <a:buFont typeface="Arial"/>
              <a:buNone/>
              <a:defRPr sz="3700">
                <a:solidFill>
                  <a:schemeClr val="dk1"/>
                </a:solidFill>
              </a:defRPr>
            </a:lvl5pPr>
            <a:lvl6pPr lvl="5" rtl="0">
              <a:spcBef>
                <a:spcPts val="0"/>
              </a:spcBef>
              <a:spcAft>
                <a:spcPts val="0"/>
              </a:spcAft>
              <a:buClr>
                <a:schemeClr val="dk1"/>
              </a:buClr>
              <a:buSzPts val="3700"/>
              <a:buFont typeface="Arial"/>
              <a:buNone/>
              <a:defRPr sz="3700">
                <a:solidFill>
                  <a:schemeClr val="dk1"/>
                </a:solidFill>
              </a:defRPr>
            </a:lvl6pPr>
            <a:lvl7pPr lvl="6" rtl="0">
              <a:spcBef>
                <a:spcPts val="0"/>
              </a:spcBef>
              <a:spcAft>
                <a:spcPts val="0"/>
              </a:spcAft>
              <a:buClr>
                <a:schemeClr val="dk1"/>
              </a:buClr>
              <a:buSzPts val="3700"/>
              <a:buFont typeface="Arial"/>
              <a:buNone/>
              <a:defRPr sz="3700">
                <a:solidFill>
                  <a:schemeClr val="dk1"/>
                </a:solidFill>
              </a:defRPr>
            </a:lvl7pPr>
            <a:lvl8pPr lvl="7" rtl="0">
              <a:spcBef>
                <a:spcPts val="0"/>
              </a:spcBef>
              <a:spcAft>
                <a:spcPts val="0"/>
              </a:spcAft>
              <a:buClr>
                <a:schemeClr val="dk1"/>
              </a:buClr>
              <a:buSzPts val="3700"/>
              <a:buFont typeface="Arial"/>
              <a:buNone/>
              <a:defRPr sz="3700">
                <a:solidFill>
                  <a:schemeClr val="dk1"/>
                </a:solidFill>
              </a:defRPr>
            </a:lvl8pPr>
            <a:lvl9pPr lvl="8" rtl="0">
              <a:spcBef>
                <a:spcPts val="0"/>
              </a:spcBef>
              <a:spcAft>
                <a:spcPts val="0"/>
              </a:spcAft>
              <a:buClr>
                <a:schemeClr val="dk1"/>
              </a:buClr>
              <a:buSzPts val="3700"/>
              <a:buFont typeface="Arial"/>
              <a:buNone/>
              <a:defRPr sz="3700">
                <a:solidFill>
                  <a:schemeClr val="dk1"/>
                </a:solidFill>
              </a:defRPr>
            </a:lvl9pPr>
          </a:lstStyle>
          <a:p>
            <a:endParaRPr/>
          </a:p>
        </p:txBody>
      </p:sp>
      <p:sp>
        <p:nvSpPr>
          <p:cNvPr id="143" name="Google Shape;143;p29"/>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4"/>
        <p:cNvGrpSpPr/>
        <p:nvPr/>
      </p:nvGrpSpPr>
      <p:grpSpPr>
        <a:xfrm>
          <a:off x="0" y="0"/>
          <a:ext cx="0" cy="0"/>
          <a:chOff x="0" y="0"/>
          <a:chExt cx="0" cy="0"/>
        </a:xfrm>
      </p:grpSpPr>
      <p:sp>
        <p:nvSpPr>
          <p:cNvPr id="145" name="Google Shape;145;p30"/>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3200"/>
              <a:buFont typeface="Arial"/>
              <a:buNone/>
              <a:defRPr sz="3200">
                <a:solidFill>
                  <a:schemeClr val="dk1"/>
                </a:solidFill>
              </a:defRPr>
            </a:lvl2pPr>
            <a:lvl3pPr lvl="2" rtl="0">
              <a:spcBef>
                <a:spcPts val="0"/>
              </a:spcBef>
              <a:spcAft>
                <a:spcPts val="0"/>
              </a:spcAft>
              <a:buClr>
                <a:schemeClr val="dk1"/>
              </a:buClr>
              <a:buSzPts val="3200"/>
              <a:buFont typeface="Arial"/>
              <a:buNone/>
              <a:defRPr sz="3200">
                <a:solidFill>
                  <a:schemeClr val="dk1"/>
                </a:solidFill>
              </a:defRPr>
            </a:lvl3pPr>
            <a:lvl4pPr lvl="3" rtl="0">
              <a:spcBef>
                <a:spcPts val="0"/>
              </a:spcBef>
              <a:spcAft>
                <a:spcPts val="0"/>
              </a:spcAft>
              <a:buClr>
                <a:schemeClr val="dk1"/>
              </a:buClr>
              <a:buSzPts val="3200"/>
              <a:buFont typeface="Arial"/>
              <a:buNone/>
              <a:defRPr sz="3200">
                <a:solidFill>
                  <a:schemeClr val="dk1"/>
                </a:solidFill>
              </a:defRPr>
            </a:lvl4pPr>
            <a:lvl5pPr lvl="4" rtl="0">
              <a:spcBef>
                <a:spcPts val="0"/>
              </a:spcBef>
              <a:spcAft>
                <a:spcPts val="0"/>
              </a:spcAft>
              <a:buClr>
                <a:schemeClr val="dk1"/>
              </a:buClr>
              <a:buSzPts val="3200"/>
              <a:buFont typeface="Arial"/>
              <a:buNone/>
              <a:defRPr sz="3200">
                <a:solidFill>
                  <a:schemeClr val="dk1"/>
                </a:solidFill>
              </a:defRPr>
            </a:lvl5pPr>
            <a:lvl6pPr lvl="5" rtl="0">
              <a:spcBef>
                <a:spcPts val="0"/>
              </a:spcBef>
              <a:spcAft>
                <a:spcPts val="0"/>
              </a:spcAft>
              <a:buClr>
                <a:schemeClr val="dk1"/>
              </a:buClr>
              <a:buSzPts val="3200"/>
              <a:buFont typeface="Arial"/>
              <a:buNone/>
              <a:defRPr sz="3200">
                <a:solidFill>
                  <a:schemeClr val="dk1"/>
                </a:solidFill>
              </a:defRPr>
            </a:lvl6pPr>
            <a:lvl7pPr lvl="6" rtl="0">
              <a:spcBef>
                <a:spcPts val="0"/>
              </a:spcBef>
              <a:spcAft>
                <a:spcPts val="0"/>
              </a:spcAft>
              <a:buClr>
                <a:schemeClr val="dk1"/>
              </a:buClr>
              <a:buSzPts val="3200"/>
              <a:buFont typeface="Arial"/>
              <a:buNone/>
              <a:defRPr sz="3200">
                <a:solidFill>
                  <a:schemeClr val="dk1"/>
                </a:solidFill>
              </a:defRPr>
            </a:lvl7pPr>
            <a:lvl8pPr lvl="7" rtl="0">
              <a:spcBef>
                <a:spcPts val="0"/>
              </a:spcBef>
              <a:spcAft>
                <a:spcPts val="0"/>
              </a:spcAft>
              <a:buClr>
                <a:schemeClr val="dk1"/>
              </a:buClr>
              <a:buSzPts val="3200"/>
              <a:buFont typeface="Arial"/>
              <a:buNone/>
              <a:defRPr sz="3200">
                <a:solidFill>
                  <a:schemeClr val="dk1"/>
                </a:solidFill>
              </a:defRPr>
            </a:lvl8pPr>
            <a:lvl9pPr lvl="8" rtl="0">
              <a:spcBef>
                <a:spcPts val="0"/>
              </a:spcBef>
              <a:spcAft>
                <a:spcPts val="0"/>
              </a:spcAft>
              <a:buClr>
                <a:schemeClr val="dk1"/>
              </a:buClr>
              <a:buSzPts val="3200"/>
              <a:buFont typeface="Arial"/>
              <a:buNone/>
              <a:defRPr sz="3200">
                <a:solidFill>
                  <a:schemeClr val="dk1"/>
                </a:solidFill>
              </a:defRPr>
            </a:lvl9pPr>
          </a:lstStyle>
          <a:p>
            <a:endParaRPr/>
          </a:p>
        </p:txBody>
      </p:sp>
      <p:sp>
        <p:nvSpPr>
          <p:cNvPr id="146" name="Google Shape;146;p30"/>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lstStyle>
            <a:lvl1pPr marL="457200" marR="0" lvl="0" indent="-228600" algn="l" rtl="0">
              <a:lnSpc>
                <a:spcPct val="115000"/>
              </a:lnSpc>
              <a:spcBef>
                <a:spcPts val="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1pPr>
            <a:lvl2pPr marL="914400" marR="0" lvl="1"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2pPr>
            <a:lvl3pPr marL="1371600" marR="0" lvl="2"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3pPr>
            <a:lvl4pPr marL="1828800" marR="0" lvl="3"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4pPr>
            <a:lvl5pPr marL="2286000" marR="0" lvl="4"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5pPr>
            <a:lvl6pPr marL="2743200" marR="0" lvl="5"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6pPr>
            <a:lvl7pPr marL="3200400" marR="0" lvl="6"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7pPr>
            <a:lvl8pPr marL="3657600" marR="0" lvl="7" indent="-228600" algn="l" rtl="0">
              <a:lnSpc>
                <a:spcPct val="115000"/>
              </a:lnSpc>
              <a:spcBef>
                <a:spcPts val="21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8pPr>
            <a:lvl9pPr marL="4114800" marR="0" lvl="8" indent="-228600" algn="l" rtl="0">
              <a:lnSpc>
                <a:spcPct val="115000"/>
              </a:lnSpc>
              <a:spcBef>
                <a:spcPts val="2100"/>
              </a:spcBef>
              <a:spcAft>
                <a:spcPts val="2100"/>
              </a:spcAft>
              <a:buClr>
                <a:schemeClr val="dk2"/>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147" name="Google Shape;147;p30"/>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48"/>
        <p:cNvGrpSpPr/>
        <p:nvPr/>
      </p:nvGrpSpPr>
      <p:grpSpPr>
        <a:xfrm>
          <a:off x="0" y="0"/>
          <a:ext cx="0" cy="0"/>
          <a:chOff x="0" y="0"/>
          <a:chExt cx="0" cy="0"/>
        </a:xfrm>
      </p:grpSpPr>
      <p:sp>
        <p:nvSpPr>
          <p:cNvPr id="149" name="Google Shape;149;p31"/>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chemeClr val="dk1"/>
              </a:buClr>
              <a:buSzPts val="6400"/>
              <a:buFont typeface="Arial"/>
              <a:buNone/>
              <a:defRPr sz="64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6400"/>
              <a:buFont typeface="Arial"/>
              <a:buNone/>
              <a:defRPr sz="6400">
                <a:solidFill>
                  <a:schemeClr val="dk1"/>
                </a:solidFill>
              </a:defRPr>
            </a:lvl2pPr>
            <a:lvl3pPr lvl="2" rtl="0">
              <a:spcBef>
                <a:spcPts val="0"/>
              </a:spcBef>
              <a:spcAft>
                <a:spcPts val="0"/>
              </a:spcAft>
              <a:buClr>
                <a:schemeClr val="dk1"/>
              </a:buClr>
              <a:buSzPts val="6400"/>
              <a:buFont typeface="Arial"/>
              <a:buNone/>
              <a:defRPr sz="6400">
                <a:solidFill>
                  <a:schemeClr val="dk1"/>
                </a:solidFill>
              </a:defRPr>
            </a:lvl3pPr>
            <a:lvl4pPr lvl="3" rtl="0">
              <a:spcBef>
                <a:spcPts val="0"/>
              </a:spcBef>
              <a:spcAft>
                <a:spcPts val="0"/>
              </a:spcAft>
              <a:buClr>
                <a:schemeClr val="dk1"/>
              </a:buClr>
              <a:buSzPts val="6400"/>
              <a:buFont typeface="Arial"/>
              <a:buNone/>
              <a:defRPr sz="6400">
                <a:solidFill>
                  <a:schemeClr val="dk1"/>
                </a:solidFill>
              </a:defRPr>
            </a:lvl4pPr>
            <a:lvl5pPr lvl="4" rtl="0">
              <a:spcBef>
                <a:spcPts val="0"/>
              </a:spcBef>
              <a:spcAft>
                <a:spcPts val="0"/>
              </a:spcAft>
              <a:buClr>
                <a:schemeClr val="dk1"/>
              </a:buClr>
              <a:buSzPts val="6400"/>
              <a:buFont typeface="Arial"/>
              <a:buNone/>
              <a:defRPr sz="6400">
                <a:solidFill>
                  <a:schemeClr val="dk1"/>
                </a:solidFill>
              </a:defRPr>
            </a:lvl5pPr>
            <a:lvl6pPr lvl="5" rtl="0">
              <a:spcBef>
                <a:spcPts val="0"/>
              </a:spcBef>
              <a:spcAft>
                <a:spcPts val="0"/>
              </a:spcAft>
              <a:buClr>
                <a:schemeClr val="dk1"/>
              </a:buClr>
              <a:buSzPts val="6400"/>
              <a:buFont typeface="Arial"/>
              <a:buNone/>
              <a:defRPr sz="6400">
                <a:solidFill>
                  <a:schemeClr val="dk1"/>
                </a:solidFill>
              </a:defRPr>
            </a:lvl6pPr>
            <a:lvl7pPr lvl="6" rtl="0">
              <a:spcBef>
                <a:spcPts val="0"/>
              </a:spcBef>
              <a:spcAft>
                <a:spcPts val="0"/>
              </a:spcAft>
              <a:buClr>
                <a:schemeClr val="dk1"/>
              </a:buClr>
              <a:buSzPts val="6400"/>
              <a:buFont typeface="Arial"/>
              <a:buNone/>
              <a:defRPr sz="6400">
                <a:solidFill>
                  <a:schemeClr val="dk1"/>
                </a:solidFill>
              </a:defRPr>
            </a:lvl7pPr>
            <a:lvl8pPr lvl="7" rtl="0">
              <a:spcBef>
                <a:spcPts val="0"/>
              </a:spcBef>
              <a:spcAft>
                <a:spcPts val="0"/>
              </a:spcAft>
              <a:buClr>
                <a:schemeClr val="dk1"/>
              </a:buClr>
              <a:buSzPts val="6400"/>
              <a:buFont typeface="Arial"/>
              <a:buNone/>
              <a:defRPr sz="6400">
                <a:solidFill>
                  <a:schemeClr val="dk1"/>
                </a:solidFill>
              </a:defRPr>
            </a:lvl8pPr>
            <a:lvl9pPr lvl="8" rtl="0">
              <a:spcBef>
                <a:spcPts val="0"/>
              </a:spcBef>
              <a:spcAft>
                <a:spcPts val="0"/>
              </a:spcAft>
              <a:buClr>
                <a:schemeClr val="dk1"/>
              </a:buClr>
              <a:buSzPts val="6400"/>
              <a:buFont typeface="Arial"/>
              <a:buNone/>
              <a:defRPr sz="6400">
                <a:solidFill>
                  <a:schemeClr val="dk1"/>
                </a:solidFill>
              </a:defRPr>
            </a:lvl9pPr>
          </a:lstStyle>
          <a:p>
            <a:endParaRPr/>
          </a:p>
        </p:txBody>
      </p:sp>
      <p:sp>
        <p:nvSpPr>
          <p:cNvPr id="150" name="Google Shape;150;p31"/>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51"/>
        <p:cNvGrpSpPr/>
        <p:nvPr/>
      </p:nvGrpSpPr>
      <p:grpSpPr>
        <a:xfrm>
          <a:off x="0" y="0"/>
          <a:ext cx="0" cy="0"/>
          <a:chOff x="0" y="0"/>
          <a:chExt cx="0" cy="0"/>
        </a:xfrm>
      </p:grpSpPr>
      <p:sp>
        <p:nvSpPr>
          <p:cNvPr id="152" name="Google Shape;152;p3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3" name="Google Shape;153;p3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lstStyle>
            <a:lvl1pPr marR="0" lvl="0" algn="ctr" rtl="0">
              <a:lnSpc>
                <a:spcPct val="100000"/>
              </a:lnSpc>
              <a:spcBef>
                <a:spcPts val="0"/>
              </a:spcBef>
              <a:spcAft>
                <a:spcPts val="0"/>
              </a:spcAft>
              <a:buClr>
                <a:schemeClr val="dk1"/>
              </a:buClr>
              <a:buSzPts val="5600"/>
              <a:buFont typeface="Arial"/>
              <a:buNone/>
              <a:defRPr sz="5600" b="0" i="0" u="none" strike="noStrike" cap="none">
                <a:solidFill>
                  <a:schemeClr val="dk1"/>
                </a:solidFill>
                <a:latin typeface="Arial"/>
                <a:ea typeface="Arial"/>
                <a:cs typeface="Arial"/>
                <a:sym typeface="Arial"/>
              </a:defRPr>
            </a:lvl1pPr>
            <a:lvl2pPr lvl="1" algn="ctr" rtl="0">
              <a:spcBef>
                <a:spcPts val="0"/>
              </a:spcBef>
              <a:spcAft>
                <a:spcPts val="0"/>
              </a:spcAft>
              <a:buClr>
                <a:schemeClr val="dk1"/>
              </a:buClr>
              <a:buSzPts val="5600"/>
              <a:buFont typeface="Arial"/>
              <a:buNone/>
              <a:defRPr sz="5600">
                <a:solidFill>
                  <a:schemeClr val="dk1"/>
                </a:solidFill>
              </a:defRPr>
            </a:lvl2pPr>
            <a:lvl3pPr lvl="2" algn="ctr" rtl="0">
              <a:spcBef>
                <a:spcPts val="0"/>
              </a:spcBef>
              <a:spcAft>
                <a:spcPts val="0"/>
              </a:spcAft>
              <a:buClr>
                <a:schemeClr val="dk1"/>
              </a:buClr>
              <a:buSzPts val="5600"/>
              <a:buFont typeface="Arial"/>
              <a:buNone/>
              <a:defRPr sz="5600">
                <a:solidFill>
                  <a:schemeClr val="dk1"/>
                </a:solidFill>
              </a:defRPr>
            </a:lvl3pPr>
            <a:lvl4pPr lvl="3" algn="ctr" rtl="0">
              <a:spcBef>
                <a:spcPts val="0"/>
              </a:spcBef>
              <a:spcAft>
                <a:spcPts val="0"/>
              </a:spcAft>
              <a:buClr>
                <a:schemeClr val="dk1"/>
              </a:buClr>
              <a:buSzPts val="5600"/>
              <a:buFont typeface="Arial"/>
              <a:buNone/>
              <a:defRPr sz="5600">
                <a:solidFill>
                  <a:schemeClr val="dk1"/>
                </a:solidFill>
              </a:defRPr>
            </a:lvl4pPr>
            <a:lvl5pPr lvl="4" algn="ctr" rtl="0">
              <a:spcBef>
                <a:spcPts val="0"/>
              </a:spcBef>
              <a:spcAft>
                <a:spcPts val="0"/>
              </a:spcAft>
              <a:buClr>
                <a:schemeClr val="dk1"/>
              </a:buClr>
              <a:buSzPts val="5600"/>
              <a:buFont typeface="Arial"/>
              <a:buNone/>
              <a:defRPr sz="5600">
                <a:solidFill>
                  <a:schemeClr val="dk1"/>
                </a:solidFill>
              </a:defRPr>
            </a:lvl5pPr>
            <a:lvl6pPr lvl="5" algn="ctr" rtl="0">
              <a:spcBef>
                <a:spcPts val="0"/>
              </a:spcBef>
              <a:spcAft>
                <a:spcPts val="0"/>
              </a:spcAft>
              <a:buClr>
                <a:schemeClr val="dk1"/>
              </a:buClr>
              <a:buSzPts val="5600"/>
              <a:buFont typeface="Arial"/>
              <a:buNone/>
              <a:defRPr sz="5600">
                <a:solidFill>
                  <a:schemeClr val="dk1"/>
                </a:solidFill>
              </a:defRPr>
            </a:lvl6pPr>
            <a:lvl7pPr lvl="6" algn="ctr" rtl="0">
              <a:spcBef>
                <a:spcPts val="0"/>
              </a:spcBef>
              <a:spcAft>
                <a:spcPts val="0"/>
              </a:spcAft>
              <a:buClr>
                <a:schemeClr val="dk1"/>
              </a:buClr>
              <a:buSzPts val="5600"/>
              <a:buFont typeface="Arial"/>
              <a:buNone/>
              <a:defRPr sz="5600">
                <a:solidFill>
                  <a:schemeClr val="dk1"/>
                </a:solidFill>
              </a:defRPr>
            </a:lvl7pPr>
            <a:lvl8pPr lvl="7" algn="ctr" rtl="0">
              <a:spcBef>
                <a:spcPts val="0"/>
              </a:spcBef>
              <a:spcAft>
                <a:spcPts val="0"/>
              </a:spcAft>
              <a:buClr>
                <a:schemeClr val="dk1"/>
              </a:buClr>
              <a:buSzPts val="5600"/>
              <a:buFont typeface="Arial"/>
              <a:buNone/>
              <a:defRPr sz="5600">
                <a:solidFill>
                  <a:schemeClr val="dk1"/>
                </a:solidFill>
              </a:defRPr>
            </a:lvl8pPr>
            <a:lvl9pPr lvl="8" algn="ctr" rtl="0">
              <a:spcBef>
                <a:spcPts val="0"/>
              </a:spcBef>
              <a:spcAft>
                <a:spcPts val="0"/>
              </a:spcAft>
              <a:buClr>
                <a:schemeClr val="dk1"/>
              </a:buClr>
              <a:buSzPts val="5600"/>
              <a:buFont typeface="Arial"/>
              <a:buNone/>
              <a:defRPr sz="5600">
                <a:solidFill>
                  <a:schemeClr val="dk1"/>
                </a:solidFill>
              </a:defRPr>
            </a:lvl9pPr>
          </a:lstStyle>
          <a:p>
            <a:endParaRPr/>
          </a:p>
        </p:txBody>
      </p:sp>
      <p:sp>
        <p:nvSpPr>
          <p:cNvPr id="154" name="Google Shape;154;p3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155" name="Google Shape;155;p3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lstStyle>
            <a:lvl1pPr marL="457200" marR="0" lvl="0" indent="-228600" algn="l" rtl="0">
              <a:lnSpc>
                <a:spcPct val="115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1pPr>
            <a:lvl2pPr marL="914400" marR="0" lvl="1"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2pPr>
            <a:lvl3pPr marL="1371600" marR="0" lvl="2"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3pPr>
            <a:lvl4pPr marL="1828800" marR="0" lvl="3"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4pPr>
            <a:lvl5pPr marL="2286000" marR="0" lvl="4"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5pPr>
            <a:lvl6pPr marL="2743200" marR="0" lvl="5"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6pPr>
            <a:lvl7pPr marL="3200400" marR="0" lvl="6"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7pPr>
            <a:lvl8pPr marL="3657600" marR="0" lvl="7"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8pPr>
            <a:lvl9pPr marL="4114800" marR="0" lvl="8" indent="-228600" algn="l" rtl="0">
              <a:lnSpc>
                <a:spcPct val="115000"/>
              </a:lnSpc>
              <a:spcBef>
                <a:spcPts val="2100"/>
              </a:spcBef>
              <a:spcAft>
                <a:spcPts val="2100"/>
              </a:spcAft>
              <a:buClr>
                <a:schemeClr val="dk2"/>
              </a:buClr>
              <a:buSzPts val="1900"/>
              <a:buFont typeface="Arial"/>
              <a:buNone/>
              <a:defRPr sz="1900" b="0" i="0" u="none" strike="noStrike" cap="none">
                <a:solidFill>
                  <a:schemeClr val="dk2"/>
                </a:solidFill>
                <a:latin typeface="Arial"/>
                <a:ea typeface="Arial"/>
                <a:cs typeface="Arial"/>
                <a:sym typeface="Arial"/>
              </a:defRPr>
            </a:lvl9pPr>
          </a:lstStyle>
          <a:p>
            <a:endParaRPr/>
          </a:p>
        </p:txBody>
      </p:sp>
      <p:sp>
        <p:nvSpPr>
          <p:cNvPr id="156" name="Google Shape;156;p32"/>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57"/>
        <p:cNvGrpSpPr/>
        <p:nvPr/>
      </p:nvGrpSpPr>
      <p:grpSpPr>
        <a:xfrm>
          <a:off x="0" y="0"/>
          <a:ext cx="0" cy="0"/>
          <a:chOff x="0" y="0"/>
          <a:chExt cx="0" cy="0"/>
        </a:xfrm>
      </p:grpSpPr>
      <p:sp>
        <p:nvSpPr>
          <p:cNvPr id="158" name="Google Shape;158;p33"/>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lstStyle>
            <a:lvl1pPr marL="457200" marR="0" lvl="0" indent="-228600" algn="l" rtl="0">
              <a:lnSpc>
                <a:spcPct val="10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1pPr>
            <a:lvl2pPr marL="914400" marR="0" lvl="1" indent="-228600" algn="l" rtl="0">
              <a:lnSpc>
                <a:spcPct val="115000"/>
              </a:lnSpc>
              <a:spcBef>
                <a:spcPts val="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2pPr>
            <a:lvl3pPr marL="1371600" marR="0" lvl="2"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3pPr>
            <a:lvl4pPr marL="1828800" marR="0" lvl="3"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4pPr>
            <a:lvl5pPr marL="2286000" marR="0" lvl="4"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5pPr>
            <a:lvl6pPr marL="2743200" marR="0" lvl="5"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6pPr>
            <a:lvl7pPr marL="3200400" marR="0" lvl="6"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7pPr>
            <a:lvl8pPr marL="3657600" marR="0" lvl="7"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8pPr>
            <a:lvl9pPr marL="4114800" marR="0" lvl="8" indent="-228600" algn="l" rtl="0">
              <a:lnSpc>
                <a:spcPct val="115000"/>
              </a:lnSpc>
              <a:spcBef>
                <a:spcPts val="2100"/>
              </a:spcBef>
              <a:spcAft>
                <a:spcPts val="2100"/>
              </a:spcAft>
              <a:buClr>
                <a:schemeClr val="dk2"/>
              </a:buClr>
              <a:buSzPts val="1900"/>
              <a:buFont typeface="Arial"/>
              <a:buNone/>
              <a:defRPr sz="1900" b="0" i="0" u="none" strike="noStrike" cap="none">
                <a:solidFill>
                  <a:schemeClr val="dk2"/>
                </a:solidFill>
                <a:latin typeface="Arial"/>
                <a:ea typeface="Arial"/>
                <a:cs typeface="Arial"/>
                <a:sym typeface="Arial"/>
              </a:defRPr>
            </a:lvl9pPr>
          </a:lstStyle>
          <a:p>
            <a:endParaRPr/>
          </a:p>
        </p:txBody>
      </p:sp>
      <p:sp>
        <p:nvSpPr>
          <p:cNvPr id="159" name="Google Shape;159;p33"/>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60"/>
        <p:cNvGrpSpPr/>
        <p:nvPr/>
      </p:nvGrpSpPr>
      <p:grpSpPr>
        <a:xfrm>
          <a:off x="0" y="0"/>
          <a:ext cx="0" cy="0"/>
          <a:chOff x="0" y="0"/>
          <a:chExt cx="0" cy="0"/>
        </a:xfrm>
      </p:grpSpPr>
      <p:sp>
        <p:nvSpPr>
          <p:cNvPr id="161" name="Google Shape;161;p34"/>
          <p:cNvSpPr txBox="1">
            <a:spLocks noGrp="1"/>
          </p:cNvSpPr>
          <p:nvPr>
            <p:ph type="title"/>
          </p:nvPr>
        </p:nvSpPr>
        <p:spPr>
          <a:xfrm>
            <a:off x="415600" y="1474833"/>
            <a:ext cx="11360700" cy="2618100"/>
          </a:xfrm>
          <a:prstGeom prst="rect">
            <a:avLst/>
          </a:prstGeom>
          <a:noFill/>
          <a:ln>
            <a:noFill/>
          </a:ln>
        </p:spPr>
        <p:txBody>
          <a:bodyPr spcFirstLastPara="1" wrap="square" lIns="121900" tIns="121900" rIns="121900" bIns="121900" anchor="b" anchorCtr="0"/>
          <a:lstStyle>
            <a:lvl1pPr marR="0" lvl="0" algn="ctr" rtl="0">
              <a:lnSpc>
                <a:spcPct val="100000"/>
              </a:lnSpc>
              <a:spcBef>
                <a:spcPts val="0"/>
              </a:spcBef>
              <a:spcAft>
                <a:spcPts val="0"/>
              </a:spcAft>
              <a:buClr>
                <a:schemeClr val="dk1"/>
              </a:buClr>
              <a:buSzPts val="16000"/>
              <a:buFont typeface="Arial"/>
              <a:buNone/>
              <a:defRPr sz="16000" b="0" i="0" u="none" strike="noStrike" cap="none">
                <a:solidFill>
                  <a:schemeClr val="dk1"/>
                </a:solidFill>
                <a:latin typeface="Arial"/>
                <a:ea typeface="Arial"/>
                <a:cs typeface="Arial"/>
                <a:sym typeface="Arial"/>
              </a:defRPr>
            </a:lvl1pPr>
            <a:lvl2pPr lvl="1" algn="ctr" rtl="0">
              <a:spcBef>
                <a:spcPts val="0"/>
              </a:spcBef>
              <a:spcAft>
                <a:spcPts val="0"/>
              </a:spcAft>
              <a:buClr>
                <a:schemeClr val="dk1"/>
              </a:buClr>
              <a:buSzPts val="16000"/>
              <a:buFont typeface="Arial"/>
              <a:buNone/>
              <a:defRPr sz="16000">
                <a:solidFill>
                  <a:schemeClr val="dk1"/>
                </a:solidFill>
              </a:defRPr>
            </a:lvl2pPr>
            <a:lvl3pPr lvl="2" algn="ctr" rtl="0">
              <a:spcBef>
                <a:spcPts val="0"/>
              </a:spcBef>
              <a:spcAft>
                <a:spcPts val="0"/>
              </a:spcAft>
              <a:buClr>
                <a:schemeClr val="dk1"/>
              </a:buClr>
              <a:buSzPts val="16000"/>
              <a:buFont typeface="Arial"/>
              <a:buNone/>
              <a:defRPr sz="16000">
                <a:solidFill>
                  <a:schemeClr val="dk1"/>
                </a:solidFill>
              </a:defRPr>
            </a:lvl3pPr>
            <a:lvl4pPr lvl="3" algn="ctr" rtl="0">
              <a:spcBef>
                <a:spcPts val="0"/>
              </a:spcBef>
              <a:spcAft>
                <a:spcPts val="0"/>
              </a:spcAft>
              <a:buClr>
                <a:schemeClr val="dk1"/>
              </a:buClr>
              <a:buSzPts val="16000"/>
              <a:buFont typeface="Arial"/>
              <a:buNone/>
              <a:defRPr sz="16000">
                <a:solidFill>
                  <a:schemeClr val="dk1"/>
                </a:solidFill>
              </a:defRPr>
            </a:lvl4pPr>
            <a:lvl5pPr lvl="4" algn="ctr" rtl="0">
              <a:spcBef>
                <a:spcPts val="0"/>
              </a:spcBef>
              <a:spcAft>
                <a:spcPts val="0"/>
              </a:spcAft>
              <a:buClr>
                <a:schemeClr val="dk1"/>
              </a:buClr>
              <a:buSzPts val="16000"/>
              <a:buFont typeface="Arial"/>
              <a:buNone/>
              <a:defRPr sz="16000">
                <a:solidFill>
                  <a:schemeClr val="dk1"/>
                </a:solidFill>
              </a:defRPr>
            </a:lvl5pPr>
            <a:lvl6pPr lvl="5" algn="ctr" rtl="0">
              <a:spcBef>
                <a:spcPts val="0"/>
              </a:spcBef>
              <a:spcAft>
                <a:spcPts val="0"/>
              </a:spcAft>
              <a:buClr>
                <a:schemeClr val="dk1"/>
              </a:buClr>
              <a:buSzPts val="16000"/>
              <a:buFont typeface="Arial"/>
              <a:buNone/>
              <a:defRPr sz="16000">
                <a:solidFill>
                  <a:schemeClr val="dk1"/>
                </a:solidFill>
              </a:defRPr>
            </a:lvl6pPr>
            <a:lvl7pPr lvl="6" algn="ctr" rtl="0">
              <a:spcBef>
                <a:spcPts val="0"/>
              </a:spcBef>
              <a:spcAft>
                <a:spcPts val="0"/>
              </a:spcAft>
              <a:buClr>
                <a:schemeClr val="dk1"/>
              </a:buClr>
              <a:buSzPts val="16000"/>
              <a:buFont typeface="Arial"/>
              <a:buNone/>
              <a:defRPr sz="16000">
                <a:solidFill>
                  <a:schemeClr val="dk1"/>
                </a:solidFill>
              </a:defRPr>
            </a:lvl7pPr>
            <a:lvl8pPr lvl="7" algn="ctr" rtl="0">
              <a:spcBef>
                <a:spcPts val="0"/>
              </a:spcBef>
              <a:spcAft>
                <a:spcPts val="0"/>
              </a:spcAft>
              <a:buClr>
                <a:schemeClr val="dk1"/>
              </a:buClr>
              <a:buSzPts val="16000"/>
              <a:buFont typeface="Arial"/>
              <a:buNone/>
              <a:defRPr sz="16000">
                <a:solidFill>
                  <a:schemeClr val="dk1"/>
                </a:solidFill>
              </a:defRPr>
            </a:lvl8pPr>
            <a:lvl9pPr lvl="8" algn="ctr" rtl="0">
              <a:spcBef>
                <a:spcPts val="0"/>
              </a:spcBef>
              <a:spcAft>
                <a:spcPts val="0"/>
              </a:spcAft>
              <a:buClr>
                <a:schemeClr val="dk1"/>
              </a:buClr>
              <a:buSzPts val="16000"/>
              <a:buFont typeface="Arial"/>
              <a:buNone/>
              <a:defRPr sz="16000">
                <a:solidFill>
                  <a:schemeClr val="dk1"/>
                </a:solidFill>
              </a:defRPr>
            </a:lvl9pPr>
          </a:lstStyle>
          <a:p>
            <a:endParaRPr/>
          </a:p>
        </p:txBody>
      </p:sp>
      <p:sp>
        <p:nvSpPr>
          <p:cNvPr id="162" name="Google Shape;162;p34"/>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lstStyle>
            <a:lvl1pPr marL="457200" marR="0" lvl="0" indent="-228600" algn="ctr" rtl="0">
              <a:lnSpc>
                <a:spcPct val="115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1pPr>
            <a:lvl2pPr marL="914400" marR="0" lvl="1" indent="-228600" algn="ctr"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2pPr>
            <a:lvl3pPr marL="1371600" marR="0" lvl="2" indent="-228600" algn="ctr"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3pPr>
            <a:lvl4pPr marL="1828800" marR="0" lvl="3" indent="-228600" algn="ctr"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4pPr>
            <a:lvl5pPr marL="2286000" marR="0" lvl="4" indent="-228600" algn="ctr"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5pPr>
            <a:lvl6pPr marL="2743200" marR="0" lvl="5" indent="-228600" algn="ctr"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6pPr>
            <a:lvl7pPr marL="3200400" marR="0" lvl="6" indent="-228600" algn="ctr"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7pPr>
            <a:lvl8pPr marL="3657600" marR="0" lvl="7" indent="-228600" algn="ctr"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8pPr>
            <a:lvl9pPr marL="4114800" marR="0" lvl="8" indent="-228600" algn="ctr" rtl="0">
              <a:lnSpc>
                <a:spcPct val="115000"/>
              </a:lnSpc>
              <a:spcBef>
                <a:spcPts val="2100"/>
              </a:spcBef>
              <a:spcAft>
                <a:spcPts val="2100"/>
              </a:spcAft>
              <a:buClr>
                <a:schemeClr val="dk2"/>
              </a:buClr>
              <a:buSzPts val="1900"/>
              <a:buFont typeface="Arial"/>
              <a:buNone/>
              <a:defRPr sz="1900" b="0" i="0" u="none" strike="noStrike" cap="none">
                <a:solidFill>
                  <a:schemeClr val="dk2"/>
                </a:solidFill>
                <a:latin typeface="Arial"/>
                <a:ea typeface="Arial"/>
                <a:cs typeface="Arial"/>
                <a:sym typeface="Arial"/>
              </a:defRPr>
            </a:lvl9pPr>
          </a:lstStyle>
          <a:p>
            <a:endParaRPr/>
          </a:p>
        </p:txBody>
      </p:sp>
      <p:sp>
        <p:nvSpPr>
          <p:cNvPr id="163" name="Google Shape;163;p34"/>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
        <p:cNvGrpSpPr/>
        <p:nvPr/>
      </p:nvGrpSpPr>
      <p:grpSpPr>
        <a:xfrm>
          <a:off x="0" y="0"/>
          <a:ext cx="0" cy="0"/>
          <a:chOff x="0" y="0"/>
          <a:chExt cx="0" cy="0"/>
        </a:xfrm>
      </p:grpSpPr>
      <p:sp>
        <p:nvSpPr>
          <p:cNvPr id="165" name="Google Shape;165;p35"/>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and body" type="tx">
  <p:cSld name="TITLE_AND_BODY">
    <p:spTree>
      <p:nvGrpSpPr>
        <p:cNvPr id="1" name="Shape 172"/>
        <p:cNvGrpSpPr/>
        <p:nvPr/>
      </p:nvGrpSpPr>
      <p:grpSpPr>
        <a:xfrm>
          <a:off x="0" y="0"/>
          <a:ext cx="0" cy="0"/>
          <a:chOff x="0" y="0"/>
          <a:chExt cx="0" cy="0"/>
        </a:xfrm>
      </p:grpSpPr>
      <p:sp>
        <p:nvSpPr>
          <p:cNvPr id="173" name="Google Shape;173;p37"/>
          <p:cNvSpPr txBox="1">
            <a:spLocks noGrp="1"/>
          </p:cNvSpPr>
          <p:nvPr>
            <p:ph type="title"/>
          </p:nvPr>
        </p:nvSpPr>
        <p:spPr>
          <a:xfrm>
            <a:off x="609600" y="471055"/>
            <a:ext cx="10972800" cy="7500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dk1"/>
              </a:buClr>
              <a:buSzPts val="3600"/>
              <a:buFont typeface="Calibri"/>
              <a:buNone/>
              <a:defRPr sz="3600" b="0" i="0" u="none" strike="noStrike" cap="none">
                <a:solidFill>
                  <a:srgbClr val="002060"/>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74" name="Google Shape;174;p37"/>
          <p:cNvSpPr txBox="1">
            <a:spLocks noGrp="1"/>
          </p:cNvSpPr>
          <p:nvPr>
            <p:ph type="body" idx="1"/>
          </p:nvPr>
        </p:nvSpPr>
        <p:spPr>
          <a:xfrm>
            <a:off x="609600" y="1524000"/>
            <a:ext cx="10972800" cy="5043900"/>
          </a:xfrm>
          <a:prstGeom prst="rect">
            <a:avLst/>
          </a:prstGeom>
          <a:noFill/>
          <a:ln>
            <a:noFill/>
          </a:ln>
        </p:spPr>
        <p:txBody>
          <a:bodyPr spcFirstLastPara="1" wrap="square" lIns="121900" tIns="121900" rIns="121900" bIns="121900" anchor="t" anchorCtr="0"/>
          <a:lstStyle>
            <a:lvl1pPr marL="457200" marR="0" lvl="0" indent="-406400" algn="l" rtl="0">
              <a:lnSpc>
                <a:spcPct val="100000"/>
              </a:lnSpc>
              <a:spcBef>
                <a:spcPts val="600"/>
              </a:spcBef>
              <a:spcAft>
                <a:spcPts val="0"/>
              </a:spcAft>
              <a:buClr>
                <a:srgbClr val="000099"/>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500"/>
              </a:spcBef>
              <a:spcAft>
                <a:spcPts val="0"/>
              </a:spcAft>
              <a:buClr>
                <a:srgbClr val="000099"/>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rgbClr val="000099"/>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400"/>
              </a:spcBef>
              <a:spcAft>
                <a:spcPts val="0"/>
              </a:spcAft>
              <a:buClr>
                <a:srgbClr val="000099"/>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400"/>
              </a:spcBef>
              <a:spcAft>
                <a:spcPts val="0"/>
              </a:spcAft>
              <a:buClr>
                <a:srgbClr val="000099"/>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75" name="Google Shape;175;p37"/>
          <p:cNvCxnSpPr/>
          <p:nvPr/>
        </p:nvCxnSpPr>
        <p:spPr>
          <a:xfrm>
            <a:off x="609600" y="1378535"/>
            <a:ext cx="10972800" cy="0"/>
          </a:xfrm>
          <a:prstGeom prst="straightConnector1">
            <a:avLst/>
          </a:prstGeom>
          <a:noFill/>
          <a:ln w="12700" cap="flat" cmpd="sng">
            <a:solidFill>
              <a:srgbClr val="003399"/>
            </a:solidFill>
            <a:prstDash val="solid"/>
            <a:round/>
            <a:headEnd type="none" w="sm" len="sm"/>
            <a:tailEnd type="none" w="sm" len="sm"/>
          </a:ln>
        </p:spPr>
      </p:cxnSp>
      <p:sp>
        <p:nvSpPr>
          <p:cNvPr id="176" name="Google Shape;176;p37"/>
          <p:cNvSpPr txBox="1">
            <a:spLocks noGrp="1"/>
          </p:cNvSpPr>
          <p:nvPr>
            <p:ph type="sldNum" idx="12"/>
          </p:nvPr>
        </p:nvSpPr>
        <p:spPr>
          <a:xfrm>
            <a:off x="11409054" y="6333133"/>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77"/>
        <p:cNvGrpSpPr/>
        <p:nvPr/>
      </p:nvGrpSpPr>
      <p:grpSpPr>
        <a:xfrm>
          <a:off x="0" y="0"/>
          <a:ext cx="0" cy="0"/>
          <a:chOff x="0" y="0"/>
          <a:chExt cx="0" cy="0"/>
        </a:xfrm>
      </p:grpSpPr>
      <p:sp>
        <p:nvSpPr>
          <p:cNvPr id="178" name="Google Shape;178;p38"/>
          <p:cNvSpPr txBox="1">
            <a:spLocks noGrp="1"/>
          </p:cNvSpPr>
          <p:nvPr>
            <p:ph type="ctrTitle"/>
          </p:nvPr>
        </p:nvSpPr>
        <p:spPr>
          <a:xfrm>
            <a:off x="914400" y="2105891"/>
            <a:ext cx="10363200" cy="14040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chemeClr val="dk1"/>
              </a:buClr>
              <a:buSzPts val="3200"/>
              <a:buFont typeface="Calibri"/>
              <a:buNone/>
              <a:defRPr sz="3200" b="0" i="0" u="none" strike="noStrike" cap="none">
                <a:solidFill>
                  <a:srgbClr val="002060"/>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79" name="Google Shape;179;p38"/>
          <p:cNvSpPr txBox="1">
            <a:spLocks noGrp="1"/>
          </p:cNvSpPr>
          <p:nvPr>
            <p:ph type="dt" idx="10"/>
          </p:nvPr>
        </p:nvSpPr>
        <p:spPr>
          <a:xfrm>
            <a:off x="838200" y="6356352"/>
            <a:ext cx="2743200" cy="36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0" name="Google Shape;180;p38"/>
          <p:cNvSpPr txBox="1">
            <a:spLocks noGrp="1"/>
          </p:cNvSpPr>
          <p:nvPr>
            <p:ph type="ftr" idx="11"/>
          </p:nvPr>
        </p:nvSpPr>
        <p:spPr>
          <a:xfrm>
            <a:off x="4038601" y="6356352"/>
            <a:ext cx="4114800" cy="3651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cxnSp>
        <p:nvCxnSpPr>
          <p:cNvPr id="181" name="Google Shape;181;p38"/>
          <p:cNvCxnSpPr/>
          <p:nvPr/>
        </p:nvCxnSpPr>
        <p:spPr>
          <a:xfrm>
            <a:off x="916517" y="1143000"/>
            <a:ext cx="10361100" cy="0"/>
          </a:xfrm>
          <a:prstGeom prst="straightConnector1">
            <a:avLst/>
          </a:prstGeom>
          <a:noFill/>
          <a:ln w="12700" cap="flat" cmpd="sng">
            <a:solidFill>
              <a:srgbClr val="003399"/>
            </a:solidFill>
            <a:prstDash val="solid"/>
            <a:round/>
            <a:headEnd type="none" w="sm" len="sm"/>
            <a:tailEnd type="none" w="sm" len="sm"/>
          </a:ln>
        </p:spPr>
      </p:cxnSp>
      <p:sp>
        <p:nvSpPr>
          <p:cNvPr id="182" name="Google Shape;182;p38"/>
          <p:cNvSpPr txBox="1">
            <a:spLocks noGrp="1"/>
          </p:cNvSpPr>
          <p:nvPr>
            <p:ph type="sldNum" idx="12"/>
          </p:nvPr>
        </p:nvSpPr>
        <p:spPr>
          <a:xfrm>
            <a:off x="8610600" y="6245226"/>
            <a:ext cx="2972100" cy="476400"/>
          </a:xfrm>
          <a:prstGeom prst="rect">
            <a:avLst/>
          </a:prstGeom>
          <a:noFill/>
          <a:ln>
            <a:noFill/>
          </a:ln>
        </p:spPr>
        <p:txBody>
          <a:bodyPr spcFirstLastPara="1" wrap="square" lIns="121900" tIns="60925" rIns="121900" bIns="60925"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83" name="Google Shape;183;p38"/>
          <p:cNvPicPr preferRelativeResize="0"/>
          <p:nvPr/>
        </p:nvPicPr>
        <p:blipFill rotWithShape="1">
          <a:blip r:embed="rId2">
            <a:alphaModFix/>
          </a:blip>
          <a:srcRect/>
          <a:stretch/>
        </p:blipFill>
        <p:spPr>
          <a:xfrm>
            <a:off x="9196344" y="6244549"/>
            <a:ext cx="2832473" cy="50559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4"/>
        <p:cNvGrpSpPr/>
        <p:nvPr/>
      </p:nvGrpSpPr>
      <p:grpSpPr>
        <a:xfrm>
          <a:off x="0" y="0"/>
          <a:ext cx="0" cy="0"/>
          <a:chOff x="0" y="0"/>
          <a:chExt cx="0" cy="0"/>
        </a:xfrm>
      </p:grpSpPr>
      <p:sp>
        <p:nvSpPr>
          <p:cNvPr id="185" name="Google Shape;185;p39"/>
          <p:cNvSpPr txBox="1">
            <a:spLocks noGrp="1"/>
          </p:cNvSpPr>
          <p:nvPr>
            <p:ph type="title"/>
          </p:nvPr>
        </p:nvSpPr>
        <p:spPr>
          <a:xfrm>
            <a:off x="831849" y="1709740"/>
            <a:ext cx="10515600" cy="28527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86" name="Google Shape;186;p39"/>
          <p:cNvSpPr txBox="1">
            <a:spLocks noGrp="1"/>
          </p:cNvSpPr>
          <p:nvPr>
            <p:ph type="body" idx="1"/>
          </p:nvPr>
        </p:nvSpPr>
        <p:spPr>
          <a:xfrm>
            <a:off x="831849" y="4589465"/>
            <a:ext cx="10515600" cy="1500000"/>
          </a:xfrm>
          <a:prstGeom prst="rect">
            <a:avLst/>
          </a:prstGeom>
          <a:noFill/>
          <a:ln>
            <a:noFill/>
          </a:ln>
        </p:spPr>
        <p:txBody>
          <a:bodyPr spcFirstLastPara="1" wrap="square" lIns="121900" tIns="121900" rIns="121900" bIns="1219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87" name="Google Shape;187;p39"/>
          <p:cNvSpPr txBox="1">
            <a:spLocks noGrp="1"/>
          </p:cNvSpPr>
          <p:nvPr>
            <p:ph type="dt" idx="10"/>
          </p:nvPr>
        </p:nvSpPr>
        <p:spPr>
          <a:xfrm>
            <a:off x="838200" y="6356352"/>
            <a:ext cx="2743200" cy="36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8" name="Google Shape;188;p39"/>
          <p:cNvSpPr txBox="1">
            <a:spLocks noGrp="1"/>
          </p:cNvSpPr>
          <p:nvPr>
            <p:ph type="ftr" idx="11"/>
          </p:nvPr>
        </p:nvSpPr>
        <p:spPr>
          <a:xfrm>
            <a:off x="4038601" y="6356352"/>
            <a:ext cx="4114800" cy="3651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89" name="Google Shape;189;p39"/>
          <p:cNvSpPr txBox="1">
            <a:spLocks noGrp="1"/>
          </p:cNvSpPr>
          <p:nvPr>
            <p:ph type="sldNum" idx="12"/>
          </p:nvPr>
        </p:nvSpPr>
        <p:spPr>
          <a:xfrm>
            <a:off x="8610600" y="6356352"/>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0"/>
        <p:cNvGrpSpPr/>
        <p:nvPr/>
      </p:nvGrpSpPr>
      <p:grpSpPr>
        <a:xfrm>
          <a:off x="0" y="0"/>
          <a:ext cx="0" cy="0"/>
          <a:chOff x="0" y="0"/>
          <a:chExt cx="0" cy="0"/>
        </a:xfrm>
      </p:grpSpPr>
      <p:sp>
        <p:nvSpPr>
          <p:cNvPr id="191" name="Google Shape;191;p40"/>
          <p:cNvSpPr txBox="1">
            <a:spLocks noGrp="1"/>
          </p:cNvSpPr>
          <p:nvPr>
            <p:ph type="title"/>
          </p:nvPr>
        </p:nvSpPr>
        <p:spPr>
          <a:xfrm>
            <a:off x="838200" y="365125"/>
            <a:ext cx="10515600" cy="13257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92" name="Google Shape;192;p40"/>
          <p:cNvSpPr txBox="1">
            <a:spLocks noGrp="1"/>
          </p:cNvSpPr>
          <p:nvPr>
            <p:ph type="body" idx="1"/>
          </p:nvPr>
        </p:nvSpPr>
        <p:spPr>
          <a:xfrm>
            <a:off x="838200" y="1825625"/>
            <a:ext cx="5181600" cy="4351200"/>
          </a:xfrm>
          <a:prstGeom prst="rect">
            <a:avLst/>
          </a:prstGeom>
          <a:noFill/>
          <a:ln>
            <a:noFill/>
          </a:ln>
        </p:spPr>
        <p:txBody>
          <a:bodyPr spcFirstLastPara="1" wrap="square" lIns="121900" tIns="121900" rIns="121900" bIns="1219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3" name="Google Shape;193;p40"/>
          <p:cNvSpPr txBox="1">
            <a:spLocks noGrp="1"/>
          </p:cNvSpPr>
          <p:nvPr>
            <p:ph type="body" idx="2"/>
          </p:nvPr>
        </p:nvSpPr>
        <p:spPr>
          <a:xfrm>
            <a:off x="6172200" y="1825625"/>
            <a:ext cx="5181600" cy="4351200"/>
          </a:xfrm>
          <a:prstGeom prst="rect">
            <a:avLst/>
          </a:prstGeom>
          <a:noFill/>
          <a:ln>
            <a:noFill/>
          </a:ln>
        </p:spPr>
        <p:txBody>
          <a:bodyPr spcFirstLastPara="1" wrap="square" lIns="121900" tIns="121900" rIns="121900" bIns="1219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4" name="Google Shape;194;p40"/>
          <p:cNvSpPr txBox="1">
            <a:spLocks noGrp="1"/>
          </p:cNvSpPr>
          <p:nvPr>
            <p:ph type="dt" idx="10"/>
          </p:nvPr>
        </p:nvSpPr>
        <p:spPr>
          <a:xfrm>
            <a:off x="838200" y="6356352"/>
            <a:ext cx="2743200" cy="36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5" name="Google Shape;195;p40"/>
          <p:cNvSpPr txBox="1">
            <a:spLocks noGrp="1"/>
          </p:cNvSpPr>
          <p:nvPr>
            <p:ph type="ftr" idx="11"/>
          </p:nvPr>
        </p:nvSpPr>
        <p:spPr>
          <a:xfrm>
            <a:off x="4038601" y="6356352"/>
            <a:ext cx="4114800" cy="3651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96" name="Google Shape;196;p40"/>
          <p:cNvSpPr txBox="1">
            <a:spLocks noGrp="1"/>
          </p:cNvSpPr>
          <p:nvPr>
            <p:ph type="sldNum" idx="12"/>
          </p:nvPr>
        </p:nvSpPr>
        <p:spPr>
          <a:xfrm>
            <a:off x="8610600" y="6356352"/>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839788" y="365125"/>
            <a:ext cx="10515600" cy="13257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199" name="Google Shape;199;p41"/>
          <p:cNvSpPr txBox="1">
            <a:spLocks noGrp="1"/>
          </p:cNvSpPr>
          <p:nvPr>
            <p:ph type="body" idx="1"/>
          </p:nvPr>
        </p:nvSpPr>
        <p:spPr>
          <a:xfrm>
            <a:off x="839788" y="1681163"/>
            <a:ext cx="5157600" cy="824100"/>
          </a:xfrm>
          <a:prstGeom prst="rect">
            <a:avLst/>
          </a:prstGeom>
          <a:noFill/>
          <a:ln>
            <a:noFill/>
          </a:ln>
        </p:spPr>
        <p:txBody>
          <a:bodyPr spcFirstLastPara="1" wrap="square" lIns="121900" tIns="121900" rIns="121900" bIns="1219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00" name="Google Shape;200;p41"/>
          <p:cNvSpPr txBox="1">
            <a:spLocks noGrp="1"/>
          </p:cNvSpPr>
          <p:nvPr>
            <p:ph type="body" idx="2"/>
          </p:nvPr>
        </p:nvSpPr>
        <p:spPr>
          <a:xfrm>
            <a:off x="839788" y="2505075"/>
            <a:ext cx="5157600" cy="3684300"/>
          </a:xfrm>
          <a:prstGeom prst="rect">
            <a:avLst/>
          </a:prstGeom>
          <a:noFill/>
          <a:ln>
            <a:noFill/>
          </a:ln>
        </p:spPr>
        <p:txBody>
          <a:bodyPr spcFirstLastPara="1" wrap="square" lIns="121900" tIns="121900" rIns="121900" bIns="1219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1" name="Google Shape;201;p41"/>
          <p:cNvSpPr txBox="1">
            <a:spLocks noGrp="1"/>
          </p:cNvSpPr>
          <p:nvPr>
            <p:ph type="body" idx="3"/>
          </p:nvPr>
        </p:nvSpPr>
        <p:spPr>
          <a:xfrm>
            <a:off x="6172200" y="1681163"/>
            <a:ext cx="5183100" cy="824100"/>
          </a:xfrm>
          <a:prstGeom prst="rect">
            <a:avLst/>
          </a:prstGeom>
          <a:noFill/>
          <a:ln>
            <a:noFill/>
          </a:ln>
        </p:spPr>
        <p:txBody>
          <a:bodyPr spcFirstLastPara="1" wrap="square" lIns="121900" tIns="121900" rIns="121900" bIns="1219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202" name="Google Shape;202;p41"/>
          <p:cNvSpPr txBox="1">
            <a:spLocks noGrp="1"/>
          </p:cNvSpPr>
          <p:nvPr>
            <p:ph type="body" idx="4"/>
          </p:nvPr>
        </p:nvSpPr>
        <p:spPr>
          <a:xfrm>
            <a:off x="6172200" y="2505075"/>
            <a:ext cx="5183100" cy="3684300"/>
          </a:xfrm>
          <a:prstGeom prst="rect">
            <a:avLst/>
          </a:prstGeom>
          <a:noFill/>
          <a:ln>
            <a:noFill/>
          </a:ln>
        </p:spPr>
        <p:txBody>
          <a:bodyPr spcFirstLastPara="1" wrap="square" lIns="121900" tIns="121900" rIns="121900" bIns="1219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Google Shape;203;p41"/>
          <p:cNvSpPr txBox="1">
            <a:spLocks noGrp="1"/>
          </p:cNvSpPr>
          <p:nvPr>
            <p:ph type="dt" idx="10"/>
          </p:nvPr>
        </p:nvSpPr>
        <p:spPr>
          <a:xfrm>
            <a:off x="838200" y="6356352"/>
            <a:ext cx="2743200" cy="36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4" name="Google Shape;204;p41"/>
          <p:cNvSpPr txBox="1">
            <a:spLocks noGrp="1"/>
          </p:cNvSpPr>
          <p:nvPr>
            <p:ph type="ftr" idx="11"/>
          </p:nvPr>
        </p:nvSpPr>
        <p:spPr>
          <a:xfrm>
            <a:off x="4038601" y="6356352"/>
            <a:ext cx="4114800" cy="3651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p41"/>
          <p:cNvSpPr txBox="1">
            <a:spLocks noGrp="1"/>
          </p:cNvSpPr>
          <p:nvPr>
            <p:ph type="sldNum" idx="12"/>
          </p:nvPr>
        </p:nvSpPr>
        <p:spPr>
          <a:xfrm>
            <a:off x="8610600" y="6356352"/>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6"/>
        <p:cNvGrpSpPr/>
        <p:nvPr/>
      </p:nvGrpSpPr>
      <p:grpSpPr>
        <a:xfrm>
          <a:off x="0" y="0"/>
          <a:ext cx="0" cy="0"/>
          <a:chOff x="0" y="0"/>
          <a:chExt cx="0" cy="0"/>
        </a:xfrm>
      </p:grpSpPr>
      <p:sp>
        <p:nvSpPr>
          <p:cNvPr id="207" name="Google Shape;207;p42"/>
          <p:cNvSpPr txBox="1">
            <a:spLocks noGrp="1"/>
          </p:cNvSpPr>
          <p:nvPr>
            <p:ph type="title"/>
          </p:nvPr>
        </p:nvSpPr>
        <p:spPr>
          <a:xfrm>
            <a:off x="839788" y="457200"/>
            <a:ext cx="3932400" cy="15999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08" name="Google Shape;208;p42"/>
          <p:cNvSpPr txBox="1">
            <a:spLocks noGrp="1"/>
          </p:cNvSpPr>
          <p:nvPr>
            <p:ph type="body" idx="1"/>
          </p:nvPr>
        </p:nvSpPr>
        <p:spPr>
          <a:xfrm>
            <a:off x="5183188" y="987425"/>
            <a:ext cx="6172500" cy="4873500"/>
          </a:xfrm>
          <a:prstGeom prst="rect">
            <a:avLst/>
          </a:prstGeom>
          <a:noFill/>
          <a:ln>
            <a:noFill/>
          </a:ln>
        </p:spPr>
        <p:txBody>
          <a:bodyPr spcFirstLastPara="1" wrap="square" lIns="121900" tIns="121900" rIns="121900" bIns="1219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9" name="Google Shape;209;p42"/>
          <p:cNvSpPr txBox="1">
            <a:spLocks noGrp="1"/>
          </p:cNvSpPr>
          <p:nvPr>
            <p:ph type="body" idx="2"/>
          </p:nvPr>
        </p:nvSpPr>
        <p:spPr>
          <a:xfrm>
            <a:off x="839788" y="2057400"/>
            <a:ext cx="3932400" cy="3811500"/>
          </a:xfrm>
          <a:prstGeom prst="rect">
            <a:avLst/>
          </a:prstGeom>
          <a:noFill/>
          <a:ln>
            <a:noFill/>
          </a:ln>
        </p:spPr>
        <p:txBody>
          <a:bodyPr spcFirstLastPara="1" wrap="square" lIns="121900" tIns="121900" rIns="121900" bIns="1219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10" name="Google Shape;210;p42"/>
          <p:cNvSpPr txBox="1">
            <a:spLocks noGrp="1"/>
          </p:cNvSpPr>
          <p:nvPr>
            <p:ph type="dt" idx="10"/>
          </p:nvPr>
        </p:nvSpPr>
        <p:spPr>
          <a:xfrm>
            <a:off x="838200" y="6356352"/>
            <a:ext cx="2743200" cy="36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1" name="Google Shape;211;p42"/>
          <p:cNvSpPr txBox="1">
            <a:spLocks noGrp="1"/>
          </p:cNvSpPr>
          <p:nvPr>
            <p:ph type="ftr" idx="11"/>
          </p:nvPr>
        </p:nvSpPr>
        <p:spPr>
          <a:xfrm>
            <a:off x="4038601" y="6356352"/>
            <a:ext cx="4114800" cy="3651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2" name="Google Shape;212;p42"/>
          <p:cNvSpPr txBox="1">
            <a:spLocks noGrp="1"/>
          </p:cNvSpPr>
          <p:nvPr>
            <p:ph type="sldNum" idx="12"/>
          </p:nvPr>
        </p:nvSpPr>
        <p:spPr>
          <a:xfrm>
            <a:off x="8610600" y="6356352"/>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3"/>
        <p:cNvGrpSpPr/>
        <p:nvPr/>
      </p:nvGrpSpPr>
      <p:grpSpPr>
        <a:xfrm>
          <a:off x="0" y="0"/>
          <a:ext cx="0" cy="0"/>
          <a:chOff x="0" y="0"/>
          <a:chExt cx="0" cy="0"/>
        </a:xfrm>
      </p:grpSpPr>
      <p:sp>
        <p:nvSpPr>
          <p:cNvPr id="214" name="Google Shape;214;p43"/>
          <p:cNvSpPr txBox="1">
            <a:spLocks noGrp="1"/>
          </p:cNvSpPr>
          <p:nvPr>
            <p:ph type="title"/>
          </p:nvPr>
        </p:nvSpPr>
        <p:spPr>
          <a:xfrm>
            <a:off x="839788" y="457200"/>
            <a:ext cx="3932400" cy="1599900"/>
          </a:xfrm>
          <a:prstGeom prst="rect">
            <a:avLst/>
          </a:prstGeom>
          <a:noFill/>
          <a:ln>
            <a:noFill/>
          </a:ln>
        </p:spPr>
        <p:txBody>
          <a:bodyPr spcFirstLastPara="1" wrap="square" lIns="121900" tIns="121900" rIns="121900" bIns="1219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15" name="Google Shape;215;p43"/>
          <p:cNvSpPr>
            <a:spLocks noGrp="1"/>
          </p:cNvSpPr>
          <p:nvPr>
            <p:ph type="pic" idx="2"/>
          </p:nvPr>
        </p:nvSpPr>
        <p:spPr>
          <a:xfrm>
            <a:off x="5183188" y="987425"/>
            <a:ext cx="6172500" cy="4873500"/>
          </a:xfrm>
          <a:prstGeom prst="rect">
            <a:avLst/>
          </a:prstGeom>
          <a:noFill/>
          <a:ln>
            <a:noFill/>
          </a:ln>
        </p:spPr>
        <p:txBody>
          <a:bodyPr spcFirstLastPara="1" wrap="square" lIns="121900" tIns="121900" rIns="121900" bIns="1219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16" name="Google Shape;216;p43"/>
          <p:cNvSpPr txBox="1">
            <a:spLocks noGrp="1"/>
          </p:cNvSpPr>
          <p:nvPr>
            <p:ph type="body" idx="1"/>
          </p:nvPr>
        </p:nvSpPr>
        <p:spPr>
          <a:xfrm>
            <a:off x="839788" y="2057400"/>
            <a:ext cx="3932400" cy="3811500"/>
          </a:xfrm>
          <a:prstGeom prst="rect">
            <a:avLst/>
          </a:prstGeom>
          <a:noFill/>
          <a:ln>
            <a:noFill/>
          </a:ln>
        </p:spPr>
        <p:txBody>
          <a:bodyPr spcFirstLastPara="1" wrap="square" lIns="121900" tIns="121900" rIns="121900" bIns="1219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17" name="Google Shape;217;p43"/>
          <p:cNvSpPr txBox="1">
            <a:spLocks noGrp="1"/>
          </p:cNvSpPr>
          <p:nvPr>
            <p:ph type="dt" idx="10"/>
          </p:nvPr>
        </p:nvSpPr>
        <p:spPr>
          <a:xfrm>
            <a:off x="838200" y="6356352"/>
            <a:ext cx="2743200" cy="36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8" name="Google Shape;218;p43"/>
          <p:cNvSpPr txBox="1">
            <a:spLocks noGrp="1"/>
          </p:cNvSpPr>
          <p:nvPr>
            <p:ph type="ftr" idx="11"/>
          </p:nvPr>
        </p:nvSpPr>
        <p:spPr>
          <a:xfrm>
            <a:off x="4038601" y="6356352"/>
            <a:ext cx="4114800" cy="3651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19" name="Google Shape;219;p43"/>
          <p:cNvSpPr txBox="1">
            <a:spLocks noGrp="1"/>
          </p:cNvSpPr>
          <p:nvPr>
            <p:ph type="sldNum" idx="12"/>
          </p:nvPr>
        </p:nvSpPr>
        <p:spPr>
          <a:xfrm>
            <a:off x="8610600" y="6356352"/>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0"/>
        <p:cNvGrpSpPr/>
        <p:nvPr/>
      </p:nvGrpSpPr>
      <p:grpSpPr>
        <a:xfrm>
          <a:off x="0" y="0"/>
          <a:ext cx="0" cy="0"/>
          <a:chOff x="0" y="0"/>
          <a:chExt cx="0" cy="0"/>
        </a:xfrm>
      </p:grpSpPr>
      <p:sp>
        <p:nvSpPr>
          <p:cNvPr id="221" name="Google Shape;221;p44"/>
          <p:cNvSpPr txBox="1">
            <a:spLocks noGrp="1"/>
          </p:cNvSpPr>
          <p:nvPr>
            <p:ph type="title"/>
          </p:nvPr>
        </p:nvSpPr>
        <p:spPr>
          <a:xfrm>
            <a:off x="838200" y="365125"/>
            <a:ext cx="10515600" cy="13257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22" name="Google Shape;222;p44"/>
          <p:cNvSpPr txBox="1">
            <a:spLocks noGrp="1"/>
          </p:cNvSpPr>
          <p:nvPr>
            <p:ph type="body" idx="1"/>
          </p:nvPr>
        </p:nvSpPr>
        <p:spPr>
          <a:xfrm rot="5400000">
            <a:off x="3920399" y="-1256576"/>
            <a:ext cx="4351200" cy="10515600"/>
          </a:xfrm>
          <a:prstGeom prst="rect">
            <a:avLst/>
          </a:prstGeom>
          <a:noFill/>
          <a:ln>
            <a:noFill/>
          </a:ln>
        </p:spPr>
        <p:txBody>
          <a:bodyPr spcFirstLastPara="1" wrap="square" lIns="121900" tIns="121900" rIns="121900" bIns="1219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3" name="Google Shape;223;p44"/>
          <p:cNvSpPr txBox="1">
            <a:spLocks noGrp="1"/>
          </p:cNvSpPr>
          <p:nvPr>
            <p:ph type="dt" idx="10"/>
          </p:nvPr>
        </p:nvSpPr>
        <p:spPr>
          <a:xfrm>
            <a:off x="838200" y="6356352"/>
            <a:ext cx="2743200" cy="36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4" name="Google Shape;224;p44"/>
          <p:cNvSpPr txBox="1">
            <a:spLocks noGrp="1"/>
          </p:cNvSpPr>
          <p:nvPr>
            <p:ph type="ftr" idx="11"/>
          </p:nvPr>
        </p:nvSpPr>
        <p:spPr>
          <a:xfrm>
            <a:off x="4038601" y="6356352"/>
            <a:ext cx="4114800" cy="3651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25" name="Google Shape;225;p44"/>
          <p:cNvSpPr txBox="1">
            <a:spLocks noGrp="1"/>
          </p:cNvSpPr>
          <p:nvPr>
            <p:ph type="sldNum" idx="12"/>
          </p:nvPr>
        </p:nvSpPr>
        <p:spPr>
          <a:xfrm>
            <a:off x="8610600" y="6356352"/>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6"/>
        <p:cNvGrpSpPr/>
        <p:nvPr/>
      </p:nvGrpSpPr>
      <p:grpSpPr>
        <a:xfrm>
          <a:off x="0" y="0"/>
          <a:ext cx="0" cy="0"/>
          <a:chOff x="0" y="0"/>
          <a:chExt cx="0" cy="0"/>
        </a:xfrm>
      </p:grpSpPr>
      <p:sp>
        <p:nvSpPr>
          <p:cNvPr id="227" name="Google Shape;227;p45"/>
          <p:cNvSpPr txBox="1">
            <a:spLocks noGrp="1"/>
          </p:cNvSpPr>
          <p:nvPr>
            <p:ph type="title"/>
          </p:nvPr>
        </p:nvSpPr>
        <p:spPr>
          <a:xfrm rot="5400000">
            <a:off x="7133400" y="1956625"/>
            <a:ext cx="5811900" cy="26289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228" name="Google Shape;228;p45"/>
          <p:cNvSpPr txBox="1">
            <a:spLocks noGrp="1"/>
          </p:cNvSpPr>
          <p:nvPr>
            <p:ph type="body" idx="1"/>
          </p:nvPr>
        </p:nvSpPr>
        <p:spPr>
          <a:xfrm rot="5400000">
            <a:off x="1799400" y="-596076"/>
            <a:ext cx="5811900" cy="7734300"/>
          </a:xfrm>
          <a:prstGeom prst="rect">
            <a:avLst/>
          </a:prstGeom>
          <a:noFill/>
          <a:ln>
            <a:noFill/>
          </a:ln>
        </p:spPr>
        <p:txBody>
          <a:bodyPr spcFirstLastPara="1" wrap="square" lIns="121900" tIns="121900" rIns="121900" bIns="1219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9" name="Google Shape;229;p45"/>
          <p:cNvSpPr txBox="1">
            <a:spLocks noGrp="1"/>
          </p:cNvSpPr>
          <p:nvPr>
            <p:ph type="dt" idx="10"/>
          </p:nvPr>
        </p:nvSpPr>
        <p:spPr>
          <a:xfrm>
            <a:off x="838200" y="6356352"/>
            <a:ext cx="2743200" cy="36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0" name="Google Shape;230;p45"/>
          <p:cNvSpPr txBox="1">
            <a:spLocks noGrp="1"/>
          </p:cNvSpPr>
          <p:nvPr>
            <p:ph type="ftr" idx="11"/>
          </p:nvPr>
        </p:nvSpPr>
        <p:spPr>
          <a:xfrm>
            <a:off x="4038601" y="6356352"/>
            <a:ext cx="4114800" cy="3651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31" name="Google Shape;231;p45"/>
          <p:cNvSpPr txBox="1">
            <a:spLocks noGrp="1"/>
          </p:cNvSpPr>
          <p:nvPr>
            <p:ph type="sldNum" idx="12"/>
          </p:nvPr>
        </p:nvSpPr>
        <p:spPr>
          <a:xfrm>
            <a:off x="8610600" y="6356352"/>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82" name="Google Shape;82;p1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3" name="Google Shape;83;p1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rtl="0">
              <a:spcBef>
                <a:spcPts val="0"/>
              </a:spcBef>
              <a:spcAft>
                <a:spcPts val="0"/>
              </a:spcAft>
              <a:buClr>
                <a:schemeClr val="dk1"/>
              </a:buClr>
              <a:buSzPts val="3700"/>
              <a:buFont typeface="Arial"/>
              <a:buNone/>
              <a:defRPr sz="3700">
                <a:solidFill>
                  <a:schemeClr val="dk1"/>
                </a:solidFill>
              </a:defRPr>
            </a:lvl2pPr>
            <a:lvl3pPr lvl="2" rtl="0">
              <a:spcBef>
                <a:spcPts val="0"/>
              </a:spcBef>
              <a:spcAft>
                <a:spcPts val="0"/>
              </a:spcAft>
              <a:buClr>
                <a:schemeClr val="dk1"/>
              </a:buClr>
              <a:buSzPts val="3700"/>
              <a:buFont typeface="Arial"/>
              <a:buNone/>
              <a:defRPr sz="3700">
                <a:solidFill>
                  <a:schemeClr val="dk1"/>
                </a:solidFill>
              </a:defRPr>
            </a:lvl3pPr>
            <a:lvl4pPr lvl="3" rtl="0">
              <a:spcBef>
                <a:spcPts val="0"/>
              </a:spcBef>
              <a:spcAft>
                <a:spcPts val="0"/>
              </a:spcAft>
              <a:buClr>
                <a:schemeClr val="dk1"/>
              </a:buClr>
              <a:buSzPts val="3700"/>
              <a:buFont typeface="Arial"/>
              <a:buNone/>
              <a:defRPr sz="3700">
                <a:solidFill>
                  <a:schemeClr val="dk1"/>
                </a:solidFill>
              </a:defRPr>
            </a:lvl4pPr>
            <a:lvl5pPr lvl="4" rtl="0">
              <a:spcBef>
                <a:spcPts val="0"/>
              </a:spcBef>
              <a:spcAft>
                <a:spcPts val="0"/>
              </a:spcAft>
              <a:buClr>
                <a:schemeClr val="dk1"/>
              </a:buClr>
              <a:buSzPts val="3700"/>
              <a:buFont typeface="Arial"/>
              <a:buNone/>
              <a:defRPr sz="3700">
                <a:solidFill>
                  <a:schemeClr val="dk1"/>
                </a:solidFill>
              </a:defRPr>
            </a:lvl5pPr>
            <a:lvl6pPr lvl="5" rtl="0">
              <a:spcBef>
                <a:spcPts val="0"/>
              </a:spcBef>
              <a:spcAft>
                <a:spcPts val="0"/>
              </a:spcAft>
              <a:buClr>
                <a:schemeClr val="dk1"/>
              </a:buClr>
              <a:buSzPts val="3700"/>
              <a:buFont typeface="Arial"/>
              <a:buNone/>
              <a:defRPr sz="3700">
                <a:solidFill>
                  <a:schemeClr val="dk1"/>
                </a:solidFill>
              </a:defRPr>
            </a:lvl6pPr>
            <a:lvl7pPr lvl="6" rtl="0">
              <a:spcBef>
                <a:spcPts val="0"/>
              </a:spcBef>
              <a:spcAft>
                <a:spcPts val="0"/>
              </a:spcAft>
              <a:buClr>
                <a:schemeClr val="dk1"/>
              </a:buClr>
              <a:buSzPts val="3700"/>
              <a:buFont typeface="Arial"/>
              <a:buNone/>
              <a:defRPr sz="3700">
                <a:solidFill>
                  <a:schemeClr val="dk1"/>
                </a:solidFill>
              </a:defRPr>
            </a:lvl7pPr>
            <a:lvl8pPr lvl="7" rtl="0">
              <a:spcBef>
                <a:spcPts val="0"/>
              </a:spcBef>
              <a:spcAft>
                <a:spcPts val="0"/>
              </a:spcAft>
              <a:buClr>
                <a:schemeClr val="dk1"/>
              </a:buClr>
              <a:buSzPts val="3700"/>
              <a:buFont typeface="Arial"/>
              <a:buNone/>
              <a:defRPr sz="3700">
                <a:solidFill>
                  <a:schemeClr val="dk1"/>
                </a:solidFill>
              </a:defRPr>
            </a:lvl8pPr>
            <a:lvl9pPr lvl="8" rtl="0">
              <a:spcBef>
                <a:spcPts val="0"/>
              </a:spcBef>
              <a:spcAft>
                <a:spcPts val="0"/>
              </a:spcAft>
              <a:buClr>
                <a:schemeClr val="dk1"/>
              </a:buClr>
              <a:buSzPts val="3700"/>
              <a:buFont typeface="Arial"/>
              <a:buNone/>
              <a:defRPr sz="3700">
                <a:solidFill>
                  <a:schemeClr val="dk1"/>
                </a:solidFill>
              </a:defRPr>
            </a:lvl9pPr>
          </a:lstStyle>
          <a:p>
            <a:endParaRPr/>
          </a:p>
        </p:txBody>
      </p:sp>
      <p:sp>
        <p:nvSpPr>
          <p:cNvPr id="127" name="Google Shape;127;p25"/>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marR="0" lvl="0" indent="-228600" algn="l" rtl="0">
              <a:lnSpc>
                <a:spcPct val="115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1pPr>
            <a:lvl2pPr marL="914400" marR="0" lvl="1"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2pPr>
            <a:lvl3pPr marL="1371600" marR="0" lvl="2"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3pPr>
            <a:lvl4pPr marL="1828800" marR="0" lvl="3"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4pPr>
            <a:lvl5pPr marL="2286000" marR="0" lvl="4"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5pPr>
            <a:lvl6pPr marL="2743200" marR="0" lvl="5"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6pPr>
            <a:lvl7pPr marL="3200400" marR="0" lvl="6"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7pPr>
            <a:lvl8pPr marL="3657600" marR="0" lvl="7" indent="-228600" algn="l" rtl="0">
              <a:lnSpc>
                <a:spcPct val="115000"/>
              </a:lnSpc>
              <a:spcBef>
                <a:spcPts val="2100"/>
              </a:spcBef>
              <a:spcAft>
                <a:spcPts val="0"/>
              </a:spcAft>
              <a:buClr>
                <a:schemeClr val="dk2"/>
              </a:buClr>
              <a:buSzPts val="1900"/>
              <a:buFont typeface="Arial"/>
              <a:buNone/>
              <a:defRPr sz="1900" b="0" i="0" u="none" strike="noStrike" cap="none">
                <a:solidFill>
                  <a:schemeClr val="dk2"/>
                </a:solidFill>
                <a:latin typeface="Arial"/>
                <a:ea typeface="Arial"/>
                <a:cs typeface="Arial"/>
                <a:sym typeface="Arial"/>
              </a:defRPr>
            </a:lvl8pPr>
            <a:lvl9pPr marL="4114800" marR="0" lvl="8" indent="-228600" algn="l" rtl="0">
              <a:lnSpc>
                <a:spcPct val="115000"/>
              </a:lnSpc>
              <a:spcBef>
                <a:spcPts val="2100"/>
              </a:spcBef>
              <a:spcAft>
                <a:spcPts val="2100"/>
              </a:spcAft>
              <a:buClr>
                <a:schemeClr val="dk2"/>
              </a:buClr>
              <a:buSzPts val="1900"/>
              <a:buFont typeface="Arial"/>
              <a:buNone/>
              <a:defRPr sz="1900" b="0" i="0" u="none" strike="noStrike" cap="none">
                <a:solidFill>
                  <a:schemeClr val="dk2"/>
                </a:solidFill>
                <a:latin typeface="Arial"/>
                <a:ea typeface="Arial"/>
                <a:cs typeface="Arial"/>
                <a:sym typeface="Arial"/>
              </a:defRPr>
            </a:lvl9pPr>
          </a:lstStyle>
          <a:p>
            <a:endParaRPr/>
          </a:p>
        </p:txBody>
      </p:sp>
      <p:sp>
        <p:nvSpPr>
          <p:cNvPr id="128" name="Google Shape;128;p25"/>
          <p:cNvSpPr txBox="1">
            <a:spLocks noGrp="1"/>
          </p:cNvSpPr>
          <p:nvPr>
            <p:ph type="sldNum" idx="12"/>
          </p:nvPr>
        </p:nvSpPr>
        <p:spPr>
          <a:xfrm>
            <a:off x="11296609" y="6217621"/>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36"/>
          <p:cNvSpPr txBox="1">
            <a:spLocks noGrp="1"/>
          </p:cNvSpPr>
          <p:nvPr>
            <p:ph type="title"/>
          </p:nvPr>
        </p:nvSpPr>
        <p:spPr>
          <a:xfrm>
            <a:off x="838200" y="365125"/>
            <a:ext cx="10515600" cy="13257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dk1"/>
              </a:buClr>
              <a:buSzPts val="5900"/>
              <a:buFont typeface="Calibri"/>
              <a:buNone/>
              <a:defRPr sz="5900" b="0" i="0" u="none" strike="noStrike" cap="none">
                <a:solidFill>
                  <a:schemeClr val="dk1"/>
                </a:solidFill>
                <a:latin typeface="Calibri"/>
                <a:ea typeface="Calibri"/>
                <a:cs typeface="Calibri"/>
                <a:sym typeface="Calibri"/>
              </a:defRPr>
            </a:lvl1pPr>
            <a:lvl2pPr lvl="1" rtl="0">
              <a:spcBef>
                <a:spcPts val="0"/>
              </a:spcBef>
              <a:spcAft>
                <a:spcPts val="0"/>
              </a:spcAft>
              <a:buSzPts val="2400"/>
              <a:buFont typeface="Arial"/>
              <a:buNone/>
              <a:defRPr sz="2400"/>
            </a:lvl2pPr>
            <a:lvl3pPr lvl="2" rtl="0">
              <a:spcBef>
                <a:spcPts val="0"/>
              </a:spcBef>
              <a:spcAft>
                <a:spcPts val="0"/>
              </a:spcAft>
              <a:buSzPts val="2400"/>
              <a:buFont typeface="Arial"/>
              <a:buNone/>
              <a:defRPr sz="2400"/>
            </a:lvl3pPr>
            <a:lvl4pPr lvl="3" rtl="0">
              <a:spcBef>
                <a:spcPts val="0"/>
              </a:spcBef>
              <a:spcAft>
                <a:spcPts val="0"/>
              </a:spcAft>
              <a:buSzPts val="2400"/>
              <a:buFont typeface="Arial"/>
              <a:buNone/>
              <a:defRPr sz="2400"/>
            </a:lvl4pPr>
            <a:lvl5pPr lvl="4" rtl="0">
              <a:spcBef>
                <a:spcPts val="0"/>
              </a:spcBef>
              <a:spcAft>
                <a:spcPts val="0"/>
              </a:spcAft>
              <a:buSzPts val="2400"/>
              <a:buFont typeface="Arial"/>
              <a:buNone/>
              <a:defRPr sz="2400"/>
            </a:lvl5pPr>
            <a:lvl6pPr lvl="5" rtl="0">
              <a:spcBef>
                <a:spcPts val="0"/>
              </a:spcBef>
              <a:spcAft>
                <a:spcPts val="0"/>
              </a:spcAft>
              <a:buSzPts val="2400"/>
              <a:buFont typeface="Arial"/>
              <a:buNone/>
              <a:defRPr sz="2400"/>
            </a:lvl6pPr>
            <a:lvl7pPr lvl="6" rtl="0">
              <a:spcBef>
                <a:spcPts val="0"/>
              </a:spcBef>
              <a:spcAft>
                <a:spcPts val="0"/>
              </a:spcAft>
              <a:buSzPts val="2400"/>
              <a:buFont typeface="Arial"/>
              <a:buNone/>
              <a:defRPr sz="2400"/>
            </a:lvl7pPr>
            <a:lvl8pPr lvl="7" rtl="0">
              <a:spcBef>
                <a:spcPts val="0"/>
              </a:spcBef>
              <a:spcAft>
                <a:spcPts val="0"/>
              </a:spcAft>
              <a:buSzPts val="2400"/>
              <a:buFont typeface="Arial"/>
              <a:buNone/>
              <a:defRPr sz="2400"/>
            </a:lvl8pPr>
            <a:lvl9pPr lvl="8" rtl="0">
              <a:spcBef>
                <a:spcPts val="0"/>
              </a:spcBef>
              <a:spcAft>
                <a:spcPts val="0"/>
              </a:spcAft>
              <a:buSzPts val="2400"/>
              <a:buFont typeface="Arial"/>
              <a:buNone/>
              <a:defRPr sz="2400"/>
            </a:lvl9pPr>
          </a:lstStyle>
          <a:p>
            <a:endParaRPr/>
          </a:p>
        </p:txBody>
      </p:sp>
      <p:sp>
        <p:nvSpPr>
          <p:cNvPr id="168" name="Google Shape;168;p36"/>
          <p:cNvSpPr txBox="1">
            <a:spLocks noGrp="1"/>
          </p:cNvSpPr>
          <p:nvPr>
            <p:ph type="body" idx="1"/>
          </p:nvPr>
        </p:nvSpPr>
        <p:spPr>
          <a:xfrm>
            <a:off x="838200" y="1825625"/>
            <a:ext cx="10515600" cy="4351200"/>
          </a:xfrm>
          <a:prstGeom prst="rect">
            <a:avLst/>
          </a:prstGeom>
          <a:noFill/>
          <a:ln>
            <a:noFill/>
          </a:ln>
        </p:spPr>
        <p:txBody>
          <a:bodyPr spcFirstLastPara="1" wrap="square" lIns="121900" tIns="121900" rIns="121900" bIns="121900" anchor="t" anchorCtr="0"/>
          <a:lstStyle>
            <a:lvl1pPr marL="457200" marR="0" lvl="0" indent="-463550" algn="l" rtl="0">
              <a:lnSpc>
                <a:spcPct val="90000"/>
              </a:lnSpc>
              <a:spcBef>
                <a:spcPts val="1300"/>
              </a:spcBef>
              <a:spcAft>
                <a:spcPts val="0"/>
              </a:spcAft>
              <a:buClr>
                <a:schemeClr val="dk1"/>
              </a:buClr>
              <a:buSzPts val="3700"/>
              <a:buFont typeface="Arial"/>
              <a:buChar char="•"/>
              <a:defRPr sz="3700"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69" name="Google Shape;169;p36"/>
          <p:cNvSpPr txBox="1">
            <a:spLocks noGrp="1"/>
          </p:cNvSpPr>
          <p:nvPr>
            <p:ph type="dt" idx="10"/>
          </p:nvPr>
        </p:nvSpPr>
        <p:spPr>
          <a:xfrm>
            <a:off x="838200" y="6356352"/>
            <a:ext cx="2743200" cy="365100"/>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0" name="Google Shape;170;p36"/>
          <p:cNvSpPr txBox="1">
            <a:spLocks noGrp="1"/>
          </p:cNvSpPr>
          <p:nvPr>
            <p:ph type="ftr" idx="11"/>
          </p:nvPr>
        </p:nvSpPr>
        <p:spPr>
          <a:xfrm>
            <a:off x="4038601" y="6356352"/>
            <a:ext cx="4114800" cy="365100"/>
          </a:xfrm>
          <a:prstGeom prst="rect">
            <a:avLst/>
          </a:prstGeom>
          <a:noFill/>
          <a:ln>
            <a:noFill/>
          </a:ln>
        </p:spPr>
        <p:txBody>
          <a:bodyPr spcFirstLastPara="1" wrap="square" lIns="121900" tIns="121900" rIns="121900" bIns="121900" anchor="ctr" anchorCtr="0"/>
          <a:lstStyle>
            <a:lvl1pPr marR="0" lvl="0" algn="ct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71" name="Google Shape;171;p36"/>
          <p:cNvSpPr txBox="1">
            <a:spLocks noGrp="1"/>
          </p:cNvSpPr>
          <p:nvPr>
            <p:ph type="sldNum" idx="12"/>
          </p:nvPr>
        </p:nvSpPr>
        <p:spPr>
          <a:xfrm>
            <a:off x="8610600" y="6356352"/>
            <a:ext cx="2743200" cy="365100"/>
          </a:xfrm>
          <a:prstGeom prst="rect">
            <a:avLst/>
          </a:prstGeom>
          <a:noFill/>
          <a:ln>
            <a:noFill/>
          </a:ln>
        </p:spPr>
        <p:txBody>
          <a:bodyPr spcFirstLastPara="1" wrap="square" lIns="121900" tIns="60925" rIns="121900" bIns="60925" anchor="ctr" anchorCtr="0">
            <a:noAutofit/>
          </a:bodyPr>
          <a:lstStyle>
            <a:lvl1pPr marL="0" marR="0" lvl="0"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3.xml"/><Relationship Id="rId5" Type="http://schemas.openxmlformats.org/officeDocument/2006/relationships/image" Target="../media/image33.pn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7.jpg"/><Relationship Id="rId11" Type="http://schemas.openxmlformats.org/officeDocument/2006/relationships/image" Target="../media/image42.jpg"/><Relationship Id="rId5" Type="http://schemas.openxmlformats.org/officeDocument/2006/relationships/image" Target="../media/image36.jpg"/><Relationship Id="rId10" Type="http://schemas.openxmlformats.org/officeDocument/2006/relationships/image" Target="../media/image41.jpg"/><Relationship Id="rId4" Type="http://schemas.openxmlformats.org/officeDocument/2006/relationships/image" Target="../media/image35.jpg"/><Relationship Id="rId9" Type="http://schemas.openxmlformats.org/officeDocument/2006/relationships/image" Target="../media/image40.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33.xml"/><Relationship Id="rId4" Type="http://schemas.openxmlformats.org/officeDocument/2006/relationships/image" Target="../media/image46.jpg"/></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4.xml"/><Relationship Id="rId1" Type="http://schemas.openxmlformats.org/officeDocument/2006/relationships/slideLayout" Target="../slideLayouts/slideLayout33.xml"/><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3.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notesSlide" Target="../notesSlides/notesSlide30.xml"/><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ideo" Target="https://www.youtube.com/embed/5l27chpTzhg" TargetMode="Externa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703.06211.pdf"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researchgate.net/profile/Tim_Ireland/publication/237191550/figure/fig5/AS:299381313032206@1448389475951/Perception-action-is-a-loop-describing-agent-behaviour.png"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image" Target="../media/image7.png"/><Relationship Id="rId5" Type="http://schemas.openxmlformats.org/officeDocument/2006/relationships/hyperlink" Target="https://c8.alamy.com/comp/EWXGT8/cute-boy-putting-blocks-replicating-example-EWXGT8.jpg" TargetMode="External"/><Relationship Id="rId10" Type="http://schemas.openxmlformats.org/officeDocument/2006/relationships/image" Target="../media/image6.png"/><Relationship Id="rId4" Type="http://schemas.openxmlformats.org/officeDocument/2006/relationships/hyperlink" Target="https://www.researchgate.net/profile/Chris_Christou3/publication/272677840/figure/fig1/AS:294921811578882@1447326247365/The-Perception-Action-loop.png" TargetMode="External"/><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researchgate.net/profile/Tim_Ireland/publication/237191550/figure/fig5/AS:299381313032206@1448389475951/Perception-action-is-a-loop-describing-agent-behaviour.png"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jpg"/><Relationship Id="rId11" Type="http://schemas.openxmlformats.org/officeDocument/2006/relationships/image" Target="../media/image7.png"/><Relationship Id="rId5" Type="http://schemas.openxmlformats.org/officeDocument/2006/relationships/hyperlink" Target="https://c8.alamy.com/comp/EWXGT8/cute-boy-putting-blocks-replicating-example-EWXGT8.jpg" TargetMode="External"/><Relationship Id="rId10" Type="http://schemas.openxmlformats.org/officeDocument/2006/relationships/image" Target="../media/image6.png"/><Relationship Id="rId4" Type="http://schemas.openxmlformats.org/officeDocument/2006/relationships/hyperlink" Target="https://www.researchgate.net/profile/Chris_Christou3/publication/272677840/figure/fig1/AS:294921811578882@1447326247365/The-Perception-Action-loop.png" TargetMode="External"/><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tGTWPMUElG0" TargetMode="Externa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6"/>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5940"/>
              <a:buFont typeface="Calibri"/>
              <a:buNone/>
            </a:pPr>
            <a:r>
              <a:rPr lang="en-US" sz="5940" b="0" i="0" u="none" strike="noStrike" cap="none">
                <a:solidFill>
                  <a:schemeClr val="dk1"/>
                </a:solidFill>
                <a:latin typeface="Calibri"/>
                <a:ea typeface="Calibri"/>
                <a:cs typeface="Calibri"/>
                <a:sym typeface="Calibri"/>
              </a:rPr>
              <a:t>Deep Learning In Robotic  Vision</a:t>
            </a:r>
            <a:br>
              <a:rPr lang="en-US" sz="5400" b="0" i="0" u="none" strike="noStrike" cap="none">
                <a:solidFill>
                  <a:schemeClr val="dk1"/>
                </a:solidFill>
                <a:latin typeface="Calibri"/>
                <a:ea typeface="Calibri"/>
                <a:cs typeface="Calibri"/>
                <a:sym typeface="Calibri"/>
              </a:rPr>
            </a:br>
            <a:r>
              <a:rPr lang="en-US" sz="3959"/>
              <a:t>Applications &amp; C</a:t>
            </a:r>
            <a:r>
              <a:rPr lang="en-US" sz="3959" b="0" i="0" u="none" strike="noStrike" cap="none">
                <a:solidFill>
                  <a:schemeClr val="dk1"/>
                </a:solidFill>
                <a:latin typeface="Calibri"/>
                <a:ea typeface="Calibri"/>
                <a:cs typeface="Calibri"/>
                <a:sym typeface="Calibri"/>
              </a:rPr>
              <a:t>hallenges</a:t>
            </a:r>
            <a:endParaRPr/>
          </a:p>
        </p:txBody>
      </p:sp>
      <p:sp>
        <p:nvSpPr>
          <p:cNvPr id="237" name="Google Shape;237;p46"/>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Ty Nguyen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43" name="Google Shape;343;p5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44" name="Google Shape;344;p56"/>
          <p:cNvPicPr preferRelativeResize="0"/>
          <p:nvPr/>
        </p:nvPicPr>
        <p:blipFill>
          <a:blip r:embed="rId3">
            <a:alphaModFix/>
          </a:blip>
          <a:stretch>
            <a:fillRect/>
          </a:stretch>
        </p:blipFill>
        <p:spPr>
          <a:xfrm>
            <a:off x="0" y="7460"/>
            <a:ext cx="12192001" cy="68430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50" name="Google Shape;350;p5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51" name="Google Shape;351;p57"/>
          <p:cNvPicPr preferRelativeResize="0"/>
          <p:nvPr/>
        </p:nvPicPr>
        <p:blipFill>
          <a:blip r:embed="rId3">
            <a:alphaModFix/>
          </a:blip>
          <a:stretch>
            <a:fillRect/>
          </a:stretch>
        </p:blipFill>
        <p:spPr>
          <a:xfrm>
            <a:off x="493750" y="0"/>
            <a:ext cx="11204501" cy="6858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57" name="Google Shape;357;p5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58" name="Google Shape;358;p58"/>
          <p:cNvPicPr preferRelativeResize="0"/>
          <p:nvPr/>
        </p:nvPicPr>
        <p:blipFill>
          <a:blip r:embed="rId3">
            <a:alphaModFix/>
          </a:blip>
          <a:stretch>
            <a:fillRect/>
          </a:stretch>
        </p:blipFill>
        <p:spPr>
          <a:xfrm>
            <a:off x="401266" y="0"/>
            <a:ext cx="11389467"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64" name="Google Shape;364;p5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65" name="Google Shape;365;p59"/>
          <p:cNvPicPr preferRelativeResize="0"/>
          <p:nvPr/>
        </p:nvPicPr>
        <p:blipFill>
          <a:blip r:embed="rId3">
            <a:alphaModFix/>
          </a:blip>
          <a:stretch>
            <a:fillRect/>
          </a:stretch>
        </p:blipFill>
        <p:spPr>
          <a:xfrm>
            <a:off x="664723" y="0"/>
            <a:ext cx="10862553"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71" name="Google Shape;371;p6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72" name="Google Shape;372;p60"/>
          <p:cNvPicPr preferRelativeResize="0"/>
          <p:nvPr/>
        </p:nvPicPr>
        <p:blipFill>
          <a:blip r:embed="rId3">
            <a:alphaModFix/>
          </a:blip>
          <a:stretch>
            <a:fillRect/>
          </a:stretch>
        </p:blipFill>
        <p:spPr>
          <a:xfrm>
            <a:off x="182339" y="0"/>
            <a:ext cx="11827322"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txBox="1">
            <a:spLocks noGrp="1"/>
          </p:cNvSpPr>
          <p:nvPr>
            <p:ph type="title"/>
          </p:nvPr>
        </p:nvSpPr>
        <p:spPr>
          <a:xfrm>
            <a:off x="1953449" y="2630525"/>
            <a:ext cx="8681999"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Deep Learning for Vision Odometry 2</a:t>
            </a:r>
            <a:endParaRPr dirty="0"/>
          </a:p>
        </p:txBody>
      </p:sp>
    </p:spTree>
    <p:extLst>
      <p:ext uri="{BB962C8B-B14F-4D97-AF65-F5344CB8AC3E}">
        <p14:creationId xmlns:p14="http://schemas.microsoft.com/office/powerpoint/2010/main" val="3919028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1"/>
          <p:cNvSpPr txBox="1">
            <a:spLocks noGrp="1"/>
          </p:cNvSpPr>
          <p:nvPr>
            <p:ph type="title"/>
          </p:nvPr>
        </p:nvSpPr>
        <p:spPr>
          <a:xfrm>
            <a:off x="609600" y="283533"/>
            <a:ext cx="10972800" cy="16707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rgbClr val="002060"/>
                </a:solidFill>
                <a:latin typeface="Calibri"/>
                <a:ea typeface="Calibri"/>
                <a:cs typeface="Calibri"/>
                <a:sym typeface="Calibri"/>
              </a:rPr>
              <a:t>Robust Homography Estimation for Vision-based Inspection Using Aerial Images</a:t>
            </a:r>
            <a:endParaRPr sz="3700" b="0" i="0" u="none" strike="noStrike" cap="none">
              <a:solidFill>
                <a:srgbClr val="002060"/>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3700"/>
              <a:buFont typeface="Calibri"/>
              <a:buNone/>
            </a:pPr>
            <a:endParaRPr sz="1300">
              <a:solidFill>
                <a:srgbClr val="222222"/>
              </a:solidFill>
              <a:highlight>
                <a:srgbClr val="FFFFFF"/>
              </a:highlight>
              <a:latin typeface="Arial"/>
              <a:ea typeface="Arial"/>
              <a:cs typeface="Arial"/>
              <a:sym typeface="Arial"/>
            </a:endParaRPr>
          </a:p>
          <a:p>
            <a:pPr marL="0" marR="0" lvl="0" indent="0" algn="l" rtl="0">
              <a:lnSpc>
                <a:spcPct val="90000"/>
              </a:lnSpc>
              <a:spcBef>
                <a:spcPts val="0"/>
              </a:spcBef>
              <a:spcAft>
                <a:spcPts val="0"/>
              </a:spcAft>
              <a:buClr>
                <a:schemeClr val="dk1"/>
              </a:buClr>
              <a:buSzPts val="3700"/>
              <a:buFont typeface="Calibri"/>
              <a:buNone/>
            </a:pPr>
            <a:r>
              <a:rPr lang="en-US" sz="1300">
                <a:solidFill>
                  <a:srgbClr val="222222"/>
                </a:solidFill>
                <a:highlight>
                  <a:srgbClr val="FFFFFF"/>
                </a:highlight>
                <a:latin typeface="Arial"/>
                <a:ea typeface="Arial"/>
                <a:cs typeface="Arial"/>
                <a:sym typeface="Arial"/>
              </a:rPr>
              <a:t>Nguyen, T., Chen, S.W., Skandan, S., Taylor, C.J. and Kumar, V., 2018. Unsupervised Deep Homography: A Fast and Robust Homography Estimation Model. </a:t>
            </a:r>
            <a:r>
              <a:rPr lang="en-US" sz="1300" i="1">
                <a:solidFill>
                  <a:srgbClr val="222222"/>
                </a:solidFill>
                <a:highlight>
                  <a:srgbClr val="FFFFFF"/>
                </a:highlight>
                <a:latin typeface="Arial"/>
                <a:ea typeface="Arial"/>
                <a:cs typeface="Arial"/>
                <a:sym typeface="Arial"/>
              </a:rPr>
              <a:t>IEEE Robotics and Automation Letters</a:t>
            </a:r>
            <a:r>
              <a:rPr lang="en-US" sz="1300">
                <a:solidFill>
                  <a:srgbClr val="222222"/>
                </a:solidFill>
                <a:highlight>
                  <a:srgbClr val="FFFFFF"/>
                </a:highlight>
                <a:latin typeface="Arial"/>
                <a:ea typeface="Arial"/>
                <a:cs typeface="Arial"/>
                <a:sym typeface="Arial"/>
              </a:rPr>
              <a:t>.</a:t>
            </a:r>
            <a:endParaRPr sz="3700"/>
          </a:p>
        </p:txBody>
      </p:sp>
      <p:sp>
        <p:nvSpPr>
          <p:cNvPr id="378" name="Google Shape;378;p61"/>
          <p:cNvSpPr txBox="1">
            <a:spLocks noGrp="1"/>
          </p:cNvSpPr>
          <p:nvPr>
            <p:ph type="body" idx="1"/>
          </p:nvPr>
        </p:nvSpPr>
        <p:spPr>
          <a:xfrm>
            <a:off x="609600" y="1757079"/>
            <a:ext cx="10972800" cy="5043900"/>
          </a:xfrm>
          <a:prstGeom prst="rect">
            <a:avLst/>
          </a:prstGeom>
          <a:noFill/>
          <a:ln>
            <a:noFill/>
          </a:ln>
        </p:spPr>
        <p:txBody>
          <a:bodyPr spcFirstLastPara="1" wrap="square" lIns="121900" tIns="121900" rIns="121900" bIns="121900" anchor="t" anchorCtr="0">
            <a:noAutofit/>
          </a:bodyPr>
          <a:lstStyle/>
          <a:p>
            <a:pPr marL="342900" marR="0" lvl="0" indent="-342900" algn="l" rtl="0">
              <a:lnSpc>
                <a:spcPct val="100000"/>
              </a:lnSpc>
              <a:spcBef>
                <a:spcPts val="0"/>
              </a:spcBef>
              <a:spcAft>
                <a:spcPts val="0"/>
              </a:spcAft>
              <a:buClr>
                <a:srgbClr val="000099"/>
              </a:buClr>
              <a:buSzPts val="3200"/>
              <a:buFont typeface="Noto Sans Symbols"/>
              <a:buChar char="∙"/>
            </a:pPr>
            <a:r>
              <a:rPr lang="en-US" sz="3200" b="0" i="0" u="none" strike="noStrike" cap="none">
                <a:solidFill>
                  <a:schemeClr val="dk1"/>
                </a:solidFill>
                <a:latin typeface="Calibri"/>
                <a:ea typeface="Calibri"/>
                <a:cs typeface="Calibri"/>
                <a:sym typeface="Calibri"/>
              </a:rPr>
              <a:t>Motivation: Vision-based Inspection Using Aerial Images</a:t>
            </a:r>
            <a:endParaRPr sz="2800" b="0" i="0" u="none" strike="noStrike" cap="none">
              <a:solidFill>
                <a:schemeClr val="dk1"/>
              </a:solidFill>
              <a:latin typeface="Calibri"/>
              <a:ea typeface="Calibri"/>
              <a:cs typeface="Calibri"/>
              <a:sym typeface="Calibri"/>
            </a:endParaRPr>
          </a:p>
        </p:txBody>
      </p:sp>
      <p:pic>
        <p:nvPicPr>
          <p:cNvPr id="379" name="Google Shape;379;p61" descr="Image result for drone vijay kumar"/>
          <p:cNvPicPr preferRelativeResize="0"/>
          <p:nvPr/>
        </p:nvPicPr>
        <p:blipFill rotWithShape="1">
          <a:blip r:embed="rId3">
            <a:alphaModFix/>
          </a:blip>
          <a:srcRect/>
          <a:stretch/>
        </p:blipFill>
        <p:spPr>
          <a:xfrm>
            <a:off x="1011629" y="2402049"/>
            <a:ext cx="3255669" cy="1830748"/>
          </a:xfrm>
          <a:prstGeom prst="rect">
            <a:avLst/>
          </a:prstGeom>
          <a:noFill/>
          <a:ln>
            <a:noFill/>
          </a:ln>
        </p:spPr>
      </p:pic>
      <p:sp>
        <p:nvSpPr>
          <p:cNvPr id="380" name="Google Shape;380;p61"/>
          <p:cNvSpPr txBox="1"/>
          <p:nvPr/>
        </p:nvSpPr>
        <p:spPr>
          <a:xfrm>
            <a:off x="1011632" y="4360127"/>
            <a:ext cx="5310900" cy="9849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Arial"/>
                <a:ea typeface="Arial"/>
                <a:cs typeface="Arial"/>
                <a:sym typeface="Arial"/>
              </a:rPr>
              <a:t>1. Fly a drone with high resolution cameras attached to capture high quality aerial images with sufficient overlapping</a:t>
            </a:r>
            <a:endParaRPr sz="1900" b="0" i="0" u="none" strike="noStrike" cap="none">
              <a:solidFill>
                <a:schemeClr val="dk1"/>
              </a:solidFill>
              <a:latin typeface="Arial"/>
              <a:ea typeface="Arial"/>
              <a:cs typeface="Arial"/>
              <a:sym typeface="Arial"/>
            </a:endParaRPr>
          </a:p>
        </p:txBody>
      </p:sp>
      <p:pic>
        <p:nvPicPr>
          <p:cNvPr id="381" name="Google Shape;381;p61"/>
          <p:cNvPicPr preferRelativeResize="0"/>
          <p:nvPr/>
        </p:nvPicPr>
        <p:blipFill rotWithShape="1">
          <a:blip r:embed="rId4">
            <a:alphaModFix/>
          </a:blip>
          <a:srcRect/>
          <a:stretch/>
        </p:blipFill>
        <p:spPr>
          <a:xfrm>
            <a:off x="6673696" y="4918403"/>
            <a:ext cx="5310730" cy="1830750"/>
          </a:xfrm>
          <a:prstGeom prst="rect">
            <a:avLst/>
          </a:prstGeom>
          <a:noFill/>
          <a:ln>
            <a:noFill/>
          </a:ln>
        </p:spPr>
      </p:pic>
      <p:sp>
        <p:nvSpPr>
          <p:cNvPr id="382" name="Google Shape;382;p61"/>
          <p:cNvSpPr txBox="1"/>
          <p:nvPr/>
        </p:nvSpPr>
        <p:spPr>
          <a:xfrm>
            <a:off x="3206219" y="5348898"/>
            <a:ext cx="3408000" cy="9849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Arial"/>
                <a:ea typeface="Arial"/>
                <a:cs typeface="Arial"/>
                <a:sym typeface="Arial"/>
              </a:rPr>
              <a:t>3. </a:t>
            </a:r>
            <a:r>
              <a:rPr lang="en-US" sz="1900" b="0" i="0" u="none" strike="noStrike" cap="none">
                <a:solidFill>
                  <a:srgbClr val="000000"/>
                </a:solidFill>
                <a:latin typeface="Arial"/>
                <a:ea typeface="Arial"/>
                <a:cs typeface="Arial"/>
                <a:sym typeface="Arial"/>
              </a:rPr>
              <a:t> Stitch individual aerial images to create a view of entire landscape</a:t>
            </a:r>
            <a:endParaRPr sz="1900" b="0" i="0" u="none" strike="noStrike" cap="none">
              <a:solidFill>
                <a:schemeClr val="dk1"/>
              </a:solidFill>
              <a:latin typeface="Arial"/>
              <a:ea typeface="Arial"/>
              <a:cs typeface="Arial"/>
              <a:sym typeface="Arial"/>
            </a:endParaRPr>
          </a:p>
        </p:txBody>
      </p:sp>
      <p:pic>
        <p:nvPicPr>
          <p:cNvPr id="383" name="Google Shape;383;p61"/>
          <p:cNvPicPr preferRelativeResize="0"/>
          <p:nvPr/>
        </p:nvPicPr>
        <p:blipFill rotWithShape="1">
          <a:blip r:embed="rId5">
            <a:alphaModFix/>
          </a:blip>
          <a:srcRect/>
          <a:stretch/>
        </p:blipFill>
        <p:spPr>
          <a:xfrm>
            <a:off x="4582564" y="2331671"/>
            <a:ext cx="3408074" cy="1651114"/>
          </a:xfrm>
          <a:prstGeom prst="rect">
            <a:avLst/>
          </a:prstGeom>
          <a:noFill/>
          <a:ln>
            <a:noFill/>
          </a:ln>
        </p:spPr>
      </p:pic>
      <p:pic>
        <p:nvPicPr>
          <p:cNvPr id="384" name="Google Shape;384;p61"/>
          <p:cNvPicPr preferRelativeResize="0"/>
          <p:nvPr/>
        </p:nvPicPr>
        <p:blipFill rotWithShape="1">
          <a:blip r:embed="rId6">
            <a:alphaModFix/>
          </a:blip>
          <a:srcRect b="27917"/>
          <a:stretch/>
        </p:blipFill>
        <p:spPr>
          <a:xfrm>
            <a:off x="4969661" y="2528825"/>
            <a:ext cx="3408068" cy="1670934"/>
          </a:xfrm>
          <a:prstGeom prst="rect">
            <a:avLst/>
          </a:prstGeom>
          <a:noFill/>
          <a:ln>
            <a:noFill/>
          </a:ln>
        </p:spPr>
      </p:pic>
      <p:pic>
        <p:nvPicPr>
          <p:cNvPr id="385" name="Google Shape;385;p61"/>
          <p:cNvPicPr preferRelativeResize="0"/>
          <p:nvPr/>
        </p:nvPicPr>
        <p:blipFill rotWithShape="1">
          <a:blip r:embed="rId7">
            <a:alphaModFix/>
          </a:blip>
          <a:srcRect l="-11360" t="14426" r="11360" b="9161"/>
          <a:stretch/>
        </p:blipFill>
        <p:spPr>
          <a:xfrm>
            <a:off x="5284928" y="2831607"/>
            <a:ext cx="3408072" cy="1670930"/>
          </a:xfrm>
          <a:prstGeom prst="rect">
            <a:avLst/>
          </a:prstGeom>
          <a:noFill/>
          <a:ln>
            <a:noFill/>
          </a:ln>
        </p:spPr>
      </p:pic>
      <p:sp>
        <p:nvSpPr>
          <p:cNvPr id="386" name="Google Shape;386;p61"/>
          <p:cNvSpPr txBox="1"/>
          <p:nvPr/>
        </p:nvSpPr>
        <p:spPr>
          <a:xfrm>
            <a:off x="9007349" y="2707115"/>
            <a:ext cx="2575200" cy="15597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2. These images could be inspected individually (i.e. damage identification, structure inspection..)</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2"/>
          <p:cNvSpPr txBox="1">
            <a:spLocks noGrp="1"/>
          </p:cNvSpPr>
          <p:nvPr>
            <p:ph type="body" idx="1"/>
          </p:nvPr>
        </p:nvSpPr>
        <p:spPr>
          <a:xfrm>
            <a:off x="415600" y="1155633"/>
            <a:ext cx="11131500" cy="49761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2"/>
              </a:buClr>
              <a:buSzPts val="2400"/>
              <a:buFont typeface="Arial"/>
              <a:buNone/>
            </a:pPr>
            <a:r>
              <a:rPr lang="en-US" sz="2400" b="0" i="0" u="none" strike="noStrike" cap="none">
                <a:solidFill>
                  <a:schemeClr val="dk2"/>
                </a:solidFill>
                <a:latin typeface="Arial"/>
                <a:ea typeface="Arial"/>
                <a:cs typeface="Arial"/>
                <a:sym typeface="Arial"/>
              </a:rPr>
              <a:t> </a:t>
            </a:r>
            <a:endParaRPr sz="2400" b="0" i="0" u="none" strike="noStrike" cap="none">
              <a:solidFill>
                <a:schemeClr val="dk2"/>
              </a:solidFill>
              <a:latin typeface="Arial"/>
              <a:ea typeface="Arial"/>
              <a:cs typeface="Arial"/>
              <a:sym typeface="Arial"/>
            </a:endParaRPr>
          </a:p>
          <a:p>
            <a:pPr marL="0" marR="0" lvl="0" indent="0" algn="just" rtl="0">
              <a:lnSpc>
                <a:spcPct val="115000"/>
              </a:lnSpc>
              <a:spcBef>
                <a:spcPts val="2400"/>
              </a:spcBef>
              <a:spcAft>
                <a:spcPts val="0"/>
              </a:spcAft>
              <a:buClr>
                <a:schemeClr val="dk2"/>
              </a:buClr>
              <a:buSzPts val="2400"/>
              <a:buFont typeface="Arial"/>
              <a:buNone/>
            </a:pPr>
            <a:r>
              <a:rPr lang="en-US" sz="2400" b="0" i="0" u="none" strike="noStrike" cap="none">
                <a:solidFill>
                  <a:schemeClr val="dk2"/>
                </a:solidFill>
                <a:latin typeface="Arial"/>
                <a:ea typeface="Arial"/>
                <a:cs typeface="Arial"/>
                <a:sym typeface="Arial"/>
              </a:rPr>
              <a:t> </a:t>
            </a:r>
            <a:endParaRPr/>
          </a:p>
          <a:p>
            <a:pPr marL="0" marR="0" lvl="0" indent="0" algn="just" rtl="0">
              <a:lnSpc>
                <a:spcPct val="115000"/>
              </a:lnSpc>
              <a:spcBef>
                <a:spcPts val="2100"/>
              </a:spcBef>
              <a:spcAft>
                <a:spcPts val="0"/>
              </a:spcAft>
              <a:buClr>
                <a:schemeClr val="dk2"/>
              </a:buClr>
              <a:buSzPts val="2400"/>
              <a:buFont typeface="Arial"/>
              <a:buNone/>
            </a:pPr>
            <a:endParaRPr sz="2400" b="0" i="0" u="none" strike="noStrike" cap="none">
              <a:solidFill>
                <a:schemeClr val="dk2"/>
              </a:solidFill>
              <a:latin typeface="Arial"/>
              <a:ea typeface="Arial"/>
              <a:cs typeface="Arial"/>
              <a:sym typeface="Arial"/>
            </a:endParaRPr>
          </a:p>
        </p:txBody>
      </p:sp>
      <p:pic>
        <p:nvPicPr>
          <p:cNvPr id="392" name="Google Shape;392;p62"/>
          <p:cNvPicPr preferRelativeResize="0"/>
          <p:nvPr/>
        </p:nvPicPr>
        <p:blipFill rotWithShape="1">
          <a:blip r:embed="rId3">
            <a:alphaModFix/>
          </a:blip>
          <a:srcRect/>
          <a:stretch/>
        </p:blipFill>
        <p:spPr>
          <a:xfrm>
            <a:off x="205077" y="3006752"/>
            <a:ext cx="3757325" cy="1408996"/>
          </a:xfrm>
          <a:prstGeom prst="rect">
            <a:avLst/>
          </a:prstGeom>
          <a:noFill/>
          <a:ln>
            <a:noFill/>
          </a:ln>
        </p:spPr>
      </p:pic>
      <p:sp>
        <p:nvSpPr>
          <p:cNvPr id="393" name="Google Shape;393;p62"/>
          <p:cNvSpPr txBox="1">
            <a:spLocks noGrp="1"/>
          </p:cNvSpPr>
          <p:nvPr>
            <p:ph type="title"/>
          </p:nvPr>
        </p:nvSpPr>
        <p:spPr>
          <a:xfrm>
            <a:off x="644939" y="0"/>
            <a:ext cx="29676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Direct</a:t>
            </a:r>
            <a:endParaRPr/>
          </a:p>
        </p:txBody>
      </p:sp>
      <p:pic>
        <p:nvPicPr>
          <p:cNvPr id="394" name="Google Shape;394;p62"/>
          <p:cNvPicPr preferRelativeResize="0"/>
          <p:nvPr/>
        </p:nvPicPr>
        <p:blipFill rotWithShape="1">
          <a:blip r:embed="rId4">
            <a:alphaModFix/>
          </a:blip>
          <a:srcRect/>
          <a:stretch/>
        </p:blipFill>
        <p:spPr>
          <a:xfrm>
            <a:off x="4217339" y="3006751"/>
            <a:ext cx="3757323" cy="1408996"/>
          </a:xfrm>
          <a:prstGeom prst="rect">
            <a:avLst/>
          </a:prstGeom>
          <a:noFill/>
          <a:ln>
            <a:noFill/>
          </a:ln>
        </p:spPr>
      </p:pic>
      <p:pic>
        <p:nvPicPr>
          <p:cNvPr id="395" name="Google Shape;395;p62"/>
          <p:cNvPicPr preferRelativeResize="0"/>
          <p:nvPr/>
        </p:nvPicPr>
        <p:blipFill rotWithShape="1">
          <a:blip r:embed="rId5">
            <a:alphaModFix/>
          </a:blip>
          <a:srcRect/>
          <a:stretch/>
        </p:blipFill>
        <p:spPr>
          <a:xfrm>
            <a:off x="8229598" y="3006751"/>
            <a:ext cx="3757323" cy="1408996"/>
          </a:xfrm>
          <a:prstGeom prst="rect">
            <a:avLst/>
          </a:prstGeom>
          <a:noFill/>
          <a:ln>
            <a:noFill/>
          </a:ln>
        </p:spPr>
      </p:pic>
      <p:sp>
        <p:nvSpPr>
          <p:cNvPr id="396" name="Google Shape;396;p62"/>
          <p:cNvSpPr txBox="1"/>
          <p:nvPr/>
        </p:nvSpPr>
        <p:spPr>
          <a:xfrm>
            <a:off x="4497491" y="-13969"/>
            <a:ext cx="29676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SIFT  </a:t>
            </a:r>
            <a:r>
              <a:rPr lang="en-US" sz="3700" b="0" i="0" u="none" strike="noStrike" cap="none">
                <a:solidFill>
                  <a:schemeClr val="dk1"/>
                </a:solidFill>
                <a:latin typeface="Arial"/>
                <a:ea typeface="Arial"/>
                <a:cs typeface="Arial"/>
                <a:sym typeface="Arial"/>
              </a:rPr>
              <a:t>                              </a:t>
            </a:r>
            <a:endParaRPr sz="1900"/>
          </a:p>
        </p:txBody>
      </p:sp>
      <p:sp>
        <p:nvSpPr>
          <p:cNvPr id="397" name="Google Shape;397;p62"/>
          <p:cNvSpPr txBox="1"/>
          <p:nvPr/>
        </p:nvSpPr>
        <p:spPr>
          <a:xfrm>
            <a:off x="8579381" y="0"/>
            <a:ext cx="29676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Ours</a:t>
            </a:r>
            <a:endParaRPr sz="1900"/>
          </a:p>
        </p:txBody>
      </p:sp>
      <p:sp>
        <p:nvSpPr>
          <p:cNvPr id="398" name="Google Shape;398;p62"/>
          <p:cNvSpPr txBox="1"/>
          <p:nvPr/>
        </p:nvSpPr>
        <p:spPr>
          <a:xfrm>
            <a:off x="3793593" y="529295"/>
            <a:ext cx="4591200" cy="492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2060"/>
              </a:buClr>
              <a:buSzPts val="2400"/>
              <a:buFont typeface="Arial"/>
              <a:buNone/>
            </a:pPr>
            <a:r>
              <a:rPr lang="en-US" sz="2400" b="0" i="0" u="none" strike="noStrike" cap="none">
                <a:solidFill>
                  <a:srgbClr val="002060"/>
                </a:solidFill>
                <a:latin typeface="Arial"/>
                <a:ea typeface="Arial"/>
                <a:cs typeface="Arial"/>
                <a:sym typeface="Arial"/>
              </a:rPr>
              <a:t>Case 1: Illumination changes</a:t>
            </a:r>
            <a:endParaRPr sz="1900"/>
          </a:p>
        </p:txBody>
      </p:sp>
      <p:sp>
        <p:nvSpPr>
          <p:cNvPr id="399" name="Google Shape;399;p62"/>
          <p:cNvSpPr txBox="1"/>
          <p:nvPr/>
        </p:nvSpPr>
        <p:spPr>
          <a:xfrm>
            <a:off x="3793593" y="2495411"/>
            <a:ext cx="2995500" cy="492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2060"/>
              </a:buClr>
              <a:buSzPts val="2400"/>
              <a:buFont typeface="Arial"/>
              <a:buNone/>
            </a:pPr>
            <a:r>
              <a:rPr lang="en-US" sz="2400" b="0" i="0" u="none" strike="noStrike" cap="none">
                <a:solidFill>
                  <a:srgbClr val="002060"/>
                </a:solidFill>
                <a:latin typeface="Arial"/>
                <a:ea typeface="Arial"/>
                <a:cs typeface="Arial"/>
                <a:sym typeface="Arial"/>
              </a:rPr>
              <a:t>Case 2: Low-texture</a:t>
            </a:r>
            <a:endParaRPr sz="1900"/>
          </a:p>
        </p:txBody>
      </p:sp>
      <p:sp>
        <p:nvSpPr>
          <p:cNvPr id="400" name="Google Shape;400;p62"/>
          <p:cNvSpPr txBox="1"/>
          <p:nvPr/>
        </p:nvSpPr>
        <p:spPr>
          <a:xfrm>
            <a:off x="3800309" y="4438735"/>
            <a:ext cx="4591200" cy="492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2060"/>
              </a:buClr>
              <a:buSzPts val="2400"/>
              <a:buFont typeface="Arial"/>
              <a:buNone/>
            </a:pPr>
            <a:r>
              <a:rPr lang="en-US" sz="2400" b="0" i="0" u="none" strike="noStrike" cap="none">
                <a:solidFill>
                  <a:srgbClr val="002060"/>
                </a:solidFill>
                <a:latin typeface="Arial"/>
                <a:ea typeface="Arial"/>
                <a:cs typeface="Arial"/>
                <a:sym typeface="Arial"/>
              </a:rPr>
              <a:t>Case 3: Noise</a:t>
            </a:r>
            <a:endParaRPr sz="1900"/>
          </a:p>
        </p:txBody>
      </p:sp>
      <p:pic>
        <p:nvPicPr>
          <p:cNvPr id="401" name="Google Shape;401;p62"/>
          <p:cNvPicPr preferRelativeResize="0"/>
          <p:nvPr/>
        </p:nvPicPr>
        <p:blipFill rotWithShape="1">
          <a:blip r:embed="rId6">
            <a:alphaModFix/>
          </a:blip>
          <a:srcRect/>
          <a:stretch/>
        </p:blipFill>
        <p:spPr>
          <a:xfrm>
            <a:off x="205077" y="4839467"/>
            <a:ext cx="3757325" cy="1408996"/>
          </a:xfrm>
          <a:prstGeom prst="rect">
            <a:avLst/>
          </a:prstGeom>
          <a:noFill/>
          <a:ln>
            <a:noFill/>
          </a:ln>
        </p:spPr>
      </p:pic>
      <p:pic>
        <p:nvPicPr>
          <p:cNvPr id="402" name="Google Shape;402;p62"/>
          <p:cNvPicPr preferRelativeResize="0"/>
          <p:nvPr/>
        </p:nvPicPr>
        <p:blipFill rotWithShape="1">
          <a:blip r:embed="rId7">
            <a:alphaModFix/>
          </a:blip>
          <a:srcRect/>
          <a:stretch/>
        </p:blipFill>
        <p:spPr>
          <a:xfrm>
            <a:off x="4165599" y="4857373"/>
            <a:ext cx="3809062" cy="1428398"/>
          </a:xfrm>
          <a:prstGeom prst="rect">
            <a:avLst/>
          </a:prstGeom>
          <a:noFill/>
          <a:ln>
            <a:noFill/>
          </a:ln>
        </p:spPr>
      </p:pic>
      <p:pic>
        <p:nvPicPr>
          <p:cNvPr id="403" name="Google Shape;403;p62"/>
          <p:cNvPicPr preferRelativeResize="0"/>
          <p:nvPr/>
        </p:nvPicPr>
        <p:blipFill rotWithShape="1">
          <a:blip r:embed="rId8">
            <a:alphaModFix/>
          </a:blip>
          <a:srcRect/>
          <a:stretch/>
        </p:blipFill>
        <p:spPr>
          <a:xfrm>
            <a:off x="8229598" y="4857373"/>
            <a:ext cx="3757323" cy="1408996"/>
          </a:xfrm>
          <a:prstGeom prst="rect">
            <a:avLst/>
          </a:prstGeom>
          <a:noFill/>
          <a:ln>
            <a:noFill/>
          </a:ln>
        </p:spPr>
      </p:pic>
      <p:pic>
        <p:nvPicPr>
          <p:cNvPr id="404" name="Google Shape;404;p62"/>
          <p:cNvPicPr preferRelativeResize="0"/>
          <p:nvPr/>
        </p:nvPicPr>
        <p:blipFill rotWithShape="1">
          <a:blip r:embed="rId9">
            <a:alphaModFix/>
          </a:blip>
          <a:srcRect/>
          <a:stretch/>
        </p:blipFill>
        <p:spPr>
          <a:xfrm>
            <a:off x="8229597" y="1130500"/>
            <a:ext cx="3663578" cy="1373842"/>
          </a:xfrm>
          <a:prstGeom prst="rect">
            <a:avLst/>
          </a:prstGeom>
          <a:noFill/>
          <a:ln>
            <a:noFill/>
          </a:ln>
        </p:spPr>
      </p:pic>
      <p:pic>
        <p:nvPicPr>
          <p:cNvPr id="405" name="Google Shape;405;p62"/>
          <p:cNvPicPr preferRelativeResize="0"/>
          <p:nvPr/>
        </p:nvPicPr>
        <p:blipFill rotWithShape="1">
          <a:blip r:embed="rId10">
            <a:alphaModFix/>
          </a:blip>
          <a:srcRect/>
          <a:stretch/>
        </p:blipFill>
        <p:spPr>
          <a:xfrm>
            <a:off x="4217336" y="1117357"/>
            <a:ext cx="3757325" cy="1408997"/>
          </a:xfrm>
          <a:prstGeom prst="rect">
            <a:avLst/>
          </a:prstGeom>
          <a:noFill/>
          <a:ln>
            <a:noFill/>
          </a:ln>
        </p:spPr>
      </p:pic>
      <p:pic>
        <p:nvPicPr>
          <p:cNvPr id="406" name="Google Shape;406;p62"/>
          <p:cNvPicPr preferRelativeResize="0"/>
          <p:nvPr/>
        </p:nvPicPr>
        <p:blipFill rotWithShape="1">
          <a:blip r:embed="rId11">
            <a:alphaModFix/>
          </a:blip>
          <a:srcRect/>
          <a:stretch/>
        </p:blipFill>
        <p:spPr>
          <a:xfrm>
            <a:off x="205079" y="1117731"/>
            <a:ext cx="3757320" cy="14089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1000"/>
                                        <p:tgtEl>
                                          <p:spTgt spid="392"/>
                                        </p:tgtEl>
                                      </p:cBhvr>
                                    </p:animEffect>
                                  </p:childTnLst>
                                </p:cTn>
                              </p:par>
                              <p:par>
                                <p:cTn id="8" presetID="10" presetClass="entr" presetSubtype="0" fill="hold" nodeType="withEffect">
                                  <p:stCondLst>
                                    <p:cond delay="0"/>
                                  </p:stCondLst>
                                  <p:childTnLst>
                                    <p:set>
                                      <p:cBhvr>
                                        <p:cTn id="9" dur="1" fill="hold">
                                          <p:stCondLst>
                                            <p:cond delay="0"/>
                                          </p:stCondLst>
                                        </p:cTn>
                                        <p:tgtEl>
                                          <p:spTgt spid="399"/>
                                        </p:tgtEl>
                                        <p:attrNameLst>
                                          <p:attrName>style.visibility</p:attrName>
                                        </p:attrNameLst>
                                      </p:cBhvr>
                                      <p:to>
                                        <p:strVal val="visible"/>
                                      </p:to>
                                    </p:set>
                                    <p:animEffect transition="in" filter="fade">
                                      <p:cBhvr>
                                        <p:cTn id="10" dur="1000"/>
                                        <p:tgtEl>
                                          <p:spTgt spid="399"/>
                                        </p:tgtEl>
                                      </p:cBhvr>
                                    </p:animEffect>
                                  </p:childTnLst>
                                </p:cTn>
                              </p:par>
                              <p:par>
                                <p:cTn id="11" presetID="10" presetClass="entr" presetSubtype="0" fill="hold" nodeType="withEffect">
                                  <p:stCondLst>
                                    <p:cond delay="0"/>
                                  </p:stCondLst>
                                  <p:childTnLst>
                                    <p:set>
                                      <p:cBhvr>
                                        <p:cTn id="12" dur="1" fill="hold">
                                          <p:stCondLst>
                                            <p:cond delay="0"/>
                                          </p:stCondLst>
                                        </p:cTn>
                                        <p:tgtEl>
                                          <p:spTgt spid="394"/>
                                        </p:tgtEl>
                                        <p:attrNameLst>
                                          <p:attrName>style.visibility</p:attrName>
                                        </p:attrNameLst>
                                      </p:cBhvr>
                                      <p:to>
                                        <p:strVal val="visible"/>
                                      </p:to>
                                    </p:set>
                                    <p:animEffect transition="in" filter="fade">
                                      <p:cBhvr>
                                        <p:cTn id="13" dur="1000"/>
                                        <p:tgtEl>
                                          <p:spTgt spid="394"/>
                                        </p:tgtEl>
                                      </p:cBhvr>
                                    </p:animEffect>
                                  </p:childTnLst>
                                </p:cTn>
                              </p:par>
                              <p:par>
                                <p:cTn id="14" presetID="10" presetClass="entr" presetSubtype="0" fill="hold" nodeType="withEffect">
                                  <p:stCondLst>
                                    <p:cond delay="0"/>
                                  </p:stCondLst>
                                  <p:childTnLst>
                                    <p:set>
                                      <p:cBhvr>
                                        <p:cTn id="15" dur="1" fill="hold">
                                          <p:stCondLst>
                                            <p:cond delay="0"/>
                                          </p:stCondLst>
                                        </p:cTn>
                                        <p:tgtEl>
                                          <p:spTgt spid="395"/>
                                        </p:tgtEl>
                                        <p:attrNameLst>
                                          <p:attrName>style.visibility</p:attrName>
                                        </p:attrNameLst>
                                      </p:cBhvr>
                                      <p:to>
                                        <p:strVal val="visible"/>
                                      </p:to>
                                    </p:set>
                                    <p:animEffect transition="in" filter="fade">
                                      <p:cBhvr>
                                        <p:cTn id="16" dur="1000"/>
                                        <p:tgtEl>
                                          <p:spTgt spid="39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1"/>
                                        </p:tgtEl>
                                        <p:attrNameLst>
                                          <p:attrName>style.visibility</p:attrName>
                                        </p:attrNameLst>
                                      </p:cBhvr>
                                      <p:to>
                                        <p:strVal val="visible"/>
                                      </p:to>
                                    </p:set>
                                    <p:animEffect transition="in" filter="fade">
                                      <p:cBhvr>
                                        <p:cTn id="21" dur="1000"/>
                                        <p:tgtEl>
                                          <p:spTgt spid="401"/>
                                        </p:tgtEl>
                                      </p:cBhvr>
                                    </p:animEffect>
                                  </p:childTnLst>
                                </p:cTn>
                              </p:par>
                              <p:par>
                                <p:cTn id="22" presetID="10" presetClass="entr" presetSubtype="0" fill="hold" nodeType="withEffect">
                                  <p:stCondLst>
                                    <p:cond delay="0"/>
                                  </p:stCondLst>
                                  <p:childTnLst>
                                    <p:set>
                                      <p:cBhvr>
                                        <p:cTn id="23" dur="1" fill="hold">
                                          <p:stCondLst>
                                            <p:cond delay="0"/>
                                          </p:stCondLst>
                                        </p:cTn>
                                        <p:tgtEl>
                                          <p:spTgt spid="402"/>
                                        </p:tgtEl>
                                        <p:attrNameLst>
                                          <p:attrName>style.visibility</p:attrName>
                                        </p:attrNameLst>
                                      </p:cBhvr>
                                      <p:to>
                                        <p:strVal val="visible"/>
                                      </p:to>
                                    </p:set>
                                    <p:animEffect transition="in" filter="fade">
                                      <p:cBhvr>
                                        <p:cTn id="24" dur="1000"/>
                                        <p:tgtEl>
                                          <p:spTgt spid="402"/>
                                        </p:tgtEl>
                                      </p:cBhvr>
                                    </p:animEffect>
                                  </p:childTnLst>
                                </p:cTn>
                              </p:par>
                              <p:par>
                                <p:cTn id="25" presetID="10" presetClass="entr" presetSubtype="0" fill="hold" nodeType="withEffect">
                                  <p:stCondLst>
                                    <p:cond delay="0"/>
                                  </p:stCondLst>
                                  <p:childTnLst>
                                    <p:set>
                                      <p:cBhvr>
                                        <p:cTn id="26" dur="1" fill="hold">
                                          <p:stCondLst>
                                            <p:cond delay="0"/>
                                          </p:stCondLst>
                                        </p:cTn>
                                        <p:tgtEl>
                                          <p:spTgt spid="400"/>
                                        </p:tgtEl>
                                        <p:attrNameLst>
                                          <p:attrName>style.visibility</p:attrName>
                                        </p:attrNameLst>
                                      </p:cBhvr>
                                      <p:to>
                                        <p:strVal val="visible"/>
                                      </p:to>
                                    </p:set>
                                    <p:animEffect transition="in" filter="fade">
                                      <p:cBhvr>
                                        <p:cTn id="27" dur="1000"/>
                                        <p:tgtEl>
                                          <p:spTgt spid="400"/>
                                        </p:tgtEl>
                                      </p:cBhvr>
                                    </p:animEffect>
                                  </p:childTnLst>
                                </p:cTn>
                              </p:par>
                              <p:par>
                                <p:cTn id="28" presetID="10" presetClass="entr" presetSubtype="0" fill="hold" nodeType="withEffect">
                                  <p:stCondLst>
                                    <p:cond delay="0"/>
                                  </p:stCondLst>
                                  <p:childTnLst>
                                    <p:set>
                                      <p:cBhvr>
                                        <p:cTn id="29" dur="1" fill="hold">
                                          <p:stCondLst>
                                            <p:cond delay="0"/>
                                          </p:stCondLst>
                                        </p:cTn>
                                        <p:tgtEl>
                                          <p:spTgt spid="403"/>
                                        </p:tgtEl>
                                        <p:attrNameLst>
                                          <p:attrName>style.visibility</p:attrName>
                                        </p:attrNameLst>
                                      </p:cBhvr>
                                      <p:to>
                                        <p:strVal val="visible"/>
                                      </p:to>
                                    </p:set>
                                    <p:animEffect transition="in" filter="fade">
                                      <p:cBhvr>
                                        <p:cTn id="30"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title"/>
          </p:nvPr>
        </p:nvSpPr>
        <p:spPr>
          <a:xfrm>
            <a:off x="609600" y="471055"/>
            <a:ext cx="10972800" cy="7500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3700"/>
              <a:buFont typeface="Calibri"/>
              <a:buNone/>
            </a:pPr>
            <a:r>
              <a:rPr lang="en-US" sz="3700" b="0" i="0" u="none" strike="noStrike" cap="none">
                <a:solidFill>
                  <a:srgbClr val="002060"/>
                </a:solidFill>
                <a:latin typeface="Calibri"/>
                <a:ea typeface="Calibri"/>
                <a:cs typeface="Calibri"/>
                <a:sym typeface="Calibri"/>
              </a:rPr>
              <a:t>Problem Formulation</a:t>
            </a:r>
            <a:endParaRPr sz="3600" b="0" i="0" u="none" strike="noStrike" cap="none">
              <a:solidFill>
                <a:srgbClr val="002060"/>
              </a:solidFill>
              <a:latin typeface="Calibri"/>
              <a:ea typeface="Calibri"/>
              <a:cs typeface="Calibri"/>
              <a:sym typeface="Calibri"/>
            </a:endParaRPr>
          </a:p>
        </p:txBody>
      </p:sp>
      <p:sp>
        <p:nvSpPr>
          <p:cNvPr id="412" name="Google Shape;412;p63"/>
          <p:cNvSpPr txBox="1">
            <a:spLocks noGrp="1"/>
          </p:cNvSpPr>
          <p:nvPr>
            <p:ph type="body" idx="1"/>
          </p:nvPr>
        </p:nvSpPr>
        <p:spPr>
          <a:xfrm>
            <a:off x="609599" y="1343045"/>
            <a:ext cx="11309100" cy="5043900"/>
          </a:xfrm>
          <a:prstGeom prst="rect">
            <a:avLst/>
          </a:prstGeom>
          <a:noFill/>
          <a:ln>
            <a:noFill/>
          </a:ln>
        </p:spPr>
        <p:txBody>
          <a:bodyPr spcFirstLastPara="1" wrap="square" lIns="121900" tIns="121900" rIns="121900" bIns="121900" anchor="t" anchorCtr="0">
            <a:noAutofit/>
          </a:bodyPr>
          <a:lstStyle/>
          <a:p>
            <a:pPr marL="342900" marR="0" lvl="0" indent="-342900" algn="l" rtl="0">
              <a:lnSpc>
                <a:spcPct val="100000"/>
              </a:lnSpc>
              <a:spcBef>
                <a:spcPts val="0"/>
              </a:spcBef>
              <a:spcAft>
                <a:spcPts val="0"/>
              </a:spcAft>
              <a:buClr>
                <a:srgbClr val="000099"/>
              </a:buClr>
              <a:buSzPts val="2400"/>
              <a:buFont typeface="Noto Sans Symbols"/>
              <a:buChar char="∙"/>
            </a:pPr>
            <a:r>
              <a:rPr lang="en-US" sz="2400" b="0" i="0" u="none" strike="noStrike" cap="none">
                <a:solidFill>
                  <a:schemeClr val="dk1"/>
                </a:solidFill>
                <a:latin typeface="Calibri"/>
                <a:ea typeface="Calibri"/>
                <a:cs typeface="Calibri"/>
                <a:sym typeface="Calibri"/>
              </a:rPr>
              <a:t>Focus on step 3: finding the transformation from one image to its successive image (image registration), to align them </a:t>
            </a:r>
            <a:endParaRPr/>
          </a:p>
          <a:p>
            <a:pPr marL="342900" marR="0" lvl="0" indent="-342900" algn="l" rtl="0">
              <a:lnSpc>
                <a:spcPct val="100000"/>
              </a:lnSpc>
              <a:spcBef>
                <a:spcPts val="500"/>
              </a:spcBef>
              <a:spcAft>
                <a:spcPts val="0"/>
              </a:spcAft>
              <a:buClr>
                <a:srgbClr val="000099"/>
              </a:buClr>
              <a:buSzPts val="2400"/>
              <a:buFont typeface="Noto Sans Symbols"/>
              <a:buChar char="∙"/>
            </a:pPr>
            <a:r>
              <a:rPr lang="en-US" sz="2400" b="0" i="0" u="none" strike="noStrike" cap="none">
                <a:solidFill>
                  <a:schemeClr val="dk1"/>
                </a:solidFill>
                <a:latin typeface="Calibri"/>
                <a:ea typeface="Calibri"/>
                <a:cs typeface="Calibri"/>
                <a:sym typeface="Calibri"/>
              </a:rPr>
              <a:t>Assumptions:</a:t>
            </a:r>
            <a:endParaRPr/>
          </a:p>
          <a:p>
            <a:pPr marL="749300" marR="0" lvl="1" indent="-292100" algn="l" rtl="0">
              <a:lnSpc>
                <a:spcPct val="100000"/>
              </a:lnSpc>
              <a:spcBef>
                <a:spcPts val="50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There is sufficient overlap between images (&gt;=65%) </a:t>
            </a:r>
            <a:endParaRPr/>
          </a:p>
          <a:p>
            <a:pPr marL="749300" marR="0" lvl="1" indent="-292100" algn="l" rtl="0">
              <a:lnSpc>
                <a:spcPct val="100000"/>
              </a:lnSpc>
              <a:spcBef>
                <a:spcPts val="50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Only deal with images that are planar i.e. the real-world distance between different objects in the image is be small compared to the distance of the objects to the camera plane</a:t>
            </a:r>
            <a:endParaRPr/>
          </a:p>
          <a:p>
            <a:pPr marL="0" marR="0" lvl="0" indent="0" algn="l" rtl="0">
              <a:lnSpc>
                <a:spcPct val="100000"/>
              </a:lnSpc>
              <a:spcBef>
                <a:spcPts val="500"/>
              </a:spcBef>
              <a:spcAft>
                <a:spcPts val="0"/>
              </a:spcAft>
              <a:buClr>
                <a:srgbClr val="000099"/>
              </a:buClr>
              <a:buSzPts val="2400"/>
              <a:buFont typeface="Noto Sans Symbols"/>
              <a:buNone/>
            </a:pPr>
            <a:r>
              <a:rPr lang="en-US" sz="2400" b="0" i="0" u="none" strike="noStrike" cap="none">
                <a:solidFill>
                  <a:schemeClr val="dk1"/>
                </a:solidFill>
                <a:latin typeface="Calibri"/>
                <a:ea typeface="Calibri"/>
                <a:cs typeface="Calibri"/>
                <a:sym typeface="Calibri"/>
              </a:rPr>
              <a:t>Images can be registered using homographic mapping (the transformation from one image to the other can be viewed as consisting only of translation, rotation and scaling)</a:t>
            </a:r>
            <a:endParaRPr/>
          </a:p>
          <a:p>
            <a:pPr marL="342900" marR="0" lvl="0" indent="-342900" algn="l" rtl="0">
              <a:lnSpc>
                <a:spcPct val="100000"/>
              </a:lnSpc>
              <a:spcBef>
                <a:spcPts val="500"/>
              </a:spcBef>
              <a:spcAft>
                <a:spcPts val="0"/>
              </a:spcAft>
              <a:buClr>
                <a:srgbClr val="000099"/>
              </a:buClr>
              <a:buSzPts val="2400"/>
              <a:buFont typeface="Noto Sans Symbols"/>
              <a:buChar char="∙"/>
            </a:pPr>
            <a:r>
              <a:rPr lang="en-US" sz="2400" b="0" i="0" u="none" strike="noStrike" cap="none">
                <a:solidFill>
                  <a:schemeClr val="dk1"/>
                </a:solidFill>
                <a:latin typeface="Calibri"/>
                <a:ea typeface="Calibri"/>
                <a:cs typeface="Calibri"/>
                <a:sym typeface="Calibri"/>
              </a:rPr>
              <a:t>Estimate non-singular matrix </a:t>
            </a:r>
            <a:r>
              <a:rPr lang="en-US" sz="2400" b="1" i="0" u="none" strike="noStrike" cap="none">
                <a:solidFill>
                  <a:schemeClr val="dk1"/>
                </a:solidFill>
                <a:latin typeface="Calibri"/>
                <a:ea typeface="Calibri"/>
                <a:cs typeface="Calibri"/>
                <a:sym typeface="Calibri"/>
              </a:rPr>
              <a:t>H</a:t>
            </a:r>
            <a:r>
              <a:rPr lang="en-US" sz="2400" b="0" i="0" u="none" strike="noStrike" cap="none">
                <a:solidFill>
                  <a:schemeClr val="dk1"/>
                </a:solidFill>
                <a:latin typeface="Calibri"/>
                <a:ea typeface="Calibri"/>
                <a:cs typeface="Calibri"/>
                <a:sym typeface="Calibri"/>
              </a:rPr>
              <a:t> (3x3 matrix) s.t.</a:t>
            </a:r>
            <a:endParaRPr sz="2400" b="0" i="0" u="none" strike="noStrike" cap="none">
              <a:solidFill>
                <a:schemeClr val="dk1"/>
              </a:solidFill>
              <a:latin typeface="Calibri"/>
              <a:ea typeface="Calibri"/>
              <a:cs typeface="Calibri"/>
              <a:sym typeface="Calibri"/>
            </a:endParaRPr>
          </a:p>
          <a:p>
            <a:pPr marL="342900" marR="0" lvl="0" indent="-165100" algn="l" rtl="0">
              <a:lnSpc>
                <a:spcPct val="100000"/>
              </a:lnSpc>
              <a:spcBef>
                <a:spcPts val="600"/>
              </a:spcBef>
              <a:spcAft>
                <a:spcPts val="0"/>
              </a:spcAft>
              <a:buClr>
                <a:srgbClr val="000099"/>
              </a:buClr>
              <a:buSzPts val="2800"/>
              <a:buFont typeface="Noto Sans Symbols"/>
              <a:buNone/>
            </a:pPr>
            <a:endParaRPr sz="2800" b="0" i="0" u="none" strike="noStrike" cap="none">
              <a:solidFill>
                <a:schemeClr val="dk1"/>
              </a:solidFill>
              <a:latin typeface="Calibri"/>
              <a:ea typeface="Calibri"/>
              <a:cs typeface="Calibri"/>
              <a:sym typeface="Calibri"/>
            </a:endParaRPr>
          </a:p>
        </p:txBody>
      </p:sp>
      <p:pic>
        <p:nvPicPr>
          <p:cNvPr id="413" name="Google Shape;413;p63"/>
          <p:cNvPicPr preferRelativeResize="0"/>
          <p:nvPr/>
        </p:nvPicPr>
        <p:blipFill rotWithShape="1">
          <a:blip r:embed="rId3">
            <a:alphaModFix/>
          </a:blip>
          <a:srcRect/>
          <a:stretch/>
        </p:blipFill>
        <p:spPr>
          <a:xfrm>
            <a:off x="3490209" y="5603855"/>
            <a:ext cx="5211583" cy="1146217"/>
          </a:xfrm>
          <a:prstGeom prst="rect">
            <a:avLst/>
          </a:prstGeom>
          <a:noFill/>
          <a:ln>
            <a:noFill/>
          </a:ln>
        </p:spPr>
      </p:pic>
      <p:sp>
        <p:nvSpPr>
          <p:cNvPr id="414" name="Google Shape;414;p63"/>
          <p:cNvSpPr/>
          <p:nvPr/>
        </p:nvSpPr>
        <p:spPr>
          <a:xfrm>
            <a:off x="0" y="4397567"/>
            <a:ext cx="673200" cy="161700"/>
          </a:xfrm>
          <a:prstGeom prst="right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64"/>
          <p:cNvPicPr preferRelativeResize="0"/>
          <p:nvPr/>
        </p:nvPicPr>
        <p:blipFill rotWithShape="1">
          <a:blip r:embed="rId3">
            <a:alphaModFix/>
          </a:blip>
          <a:srcRect/>
          <a:stretch/>
        </p:blipFill>
        <p:spPr>
          <a:xfrm>
            <a:off x="430677" y="2115876"/>
            <a:ext cx="1569120" cy="1648274"/>
          </a:xfrm>
          <a:prstGeom prst="rect">
            <a:avLst/>
          </a:prstGeom>
          <a:noFill/>
          <a:ln w="28575" cap="flat" cmpd="sng">
            <a:solidFill>
              <a:schemeClr val="dk1"/>
            </a:solidFill>
            <a:prstDash val="solid"/>
            <a:round/>
            <a:headEnd type="none" w="sm" len="sm"/>
            <a:tailEnd type="none" w="sm" len="sm"/>
          </a:ln>
        </p:spPr>
      </p:pic>
      <p:sp>
        <p:nvSpPr>
          <p:cNvPr id="420" name="Google Shape;420;p64"/>
          <p:cNvSpPr txBox="1">
            <a:spLocks noGrp="1"/>
          </p:cNvSpPr>
          <p:nvPr>
            <p:ph type="title"/>
          </p:nvPr>
        </p:nvSpPr>
        <p:spPr>
          <a:xfrm>
            <a:off x="415600" y="-61953"/>
            <a:ext cx="113607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3700"/>
              <a:buFont typeface="Arial"/>
              <a:buNone/>
            </a:pPr>
            <a:r>
              <a:rPr lang="en-US" sz="3700" b="0" i="0" u="none" strike="noStrike" cap="none">
                <a:solidFill>
                  <a:schemeClr val="dk1"/>
                </a:solidFill>
                <a:latin typeface="Arial"/>
                <a:ea typeface="Arial"/>
                <a:cs typeface="Arial"/>
                <a:sym typeface="Arial"/>
              </a:rPr>
              <a:t>End-to-End Deep Learning Homography Regression</a:t>
            </a:r>
            <a:endParaRPr sz="3700" b="0" i="0" u="none" strike="noStrike" cap="none">
              <a:solidFill>
                <a:schemeClr val="dk1"/>
              </a:solidFill>
              <a:latin typeface="Arial"/>
              <a:ea typeface="Arial"/>
              <a:cs typeface="Arial"/>
              <a:sym typeface="Arial"/>
            </a:endParaRPr>
          </a:p>
        </p:txBody>
      </p:sp>
      <p:sp>
        <p:nvSpPr>
          <p:cNvPr id="421" name="Google Shape;421;p64"/>
          <p:cNvSpPr txBox="1">
            <a:spLocks noGrp="1"/>
          </p:cNvSpPr>
          <p:nvPr>
            <p:ph type="body" idx="1"/>
          </p:nvPr>
        </p:nvSpPr>
        <p:spPr>
          <a:xfrm>
            <a:off x="103180" y="769620"/>
            <a:ext cx="11360700" cy="50784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2"/>
              </a:buClr>
              <a:buSzPts val="2400"/>
              <a:buFont typeface="Arial"/>
              <a:buNone/>
            </a:pPr>
            <a:r>
              <a:rPr lang="en-US" sz="2400" b="1" i="0" u="none" strike="noStrike" cap="none">
                <a:solidFill>
                  <a:schemeClr val="dk2"/>
                </a:solidFill>
                <a:latin typeface="Arial"/>
                <a:ea typeface="Arial"/>
                <a:cs typeface="Arial"/>
                <a:sym typeface="Arial"/>
              </a:rPr>
              <a:t>  </a:t>
            </a:r>
            <a:endParaRPr sz="2400" b="1" i="0" u="none" strike="noStrike" cap="none">
              <a:solidFill>
                <a:schemeClr val="dk2"/>
              </a:solidFill>
              <a:latin typeface="Arial"/>
              <a:ea typeface="Arial"/>
              <a:cs typeface="Arial"/>
              <a:sym typeface="Arial"/>
            </a:endParaRPr>
          </a:p>
          <a:p>
            <a:pPr marL="0" marR="0" lvl="0" indent="0" algn="l" rtl="0">
              <a:lnSpc>
                <a:spcPct val="115000"/>
              </a:lnSpc>
              <a:spcBef>
                <a:spcPts val="2100"/>
              </a:spcBef>
              <a:spcAft>
                <a:spcPts val="0"/>
              </a:spcAft>
              <a:buClr>
                <a:schemeClr val="dk2"/>
              </a:buClr>
              <a:buSzPts val="2400"/>
              <a:buFont typeface="Arial"/>
              <a:buNone/>
            </a:pPr>
            <a:endParaRPr sz="2400" b="0" i="0" u="none" strike="noStrike" cap="none">
              <a:solidFill>
                <a:schemeClr val="dk2"/>
              </a:solidFill>
              <a:latin typeface="Arial"/>
              <a:ea typeface="Arial"/>
              <a:cs typeface="Arial"/>
              <a:sym typeface="Arial"/>
            </a:endParaRPr>
          </a:p>
          <a:p>
            <a:pPr marL="0" marR="0" lvl="0" indent="0" algn="l" rtl="0">
              <a:lnSpc>
                <a:spcPct val="115000"/>
              </a:lnSpc>
              <a:spcBef>
                <a:spcPts val="2100"/>
              </a:spcBef>
              <a:spcAft>
                <a:spcPts val="0"/>
              </a:spcAft>
              <a:buClr>
                <a:schemeClr val="dk2"/>
              </a:buClr>
              <a:buSzPts val="2400"/>
              <a:buFont typeface="Arial"/>
              <a:buNone/>
            </a:pPr>
            <a:endParaRPr sz="2400" b="0" i="0" u="none" strike="noStrike" cap="none">
              <a:solidFill>
                <a:schemeClr val="dk2"/>
              </a:solidFill>
              <a:latin typeface="Arial"/>
              <a:ea typeface="Arial"/>
              <a:cs typeface="Arial"/>
              <a:sym typeface="Arial"/>
            </a:endParaRPr>
          </a:p>
        </p:txBody>
      </p:sp>
      <p:pic>
        <p:nvPicPr>
          <p:cNvPr id="422" name="Google Shape;422;p64"/>
          <p:cNvPicPr preferRelativeResize="0"/>
          <p:nvPr/>
        </p:nvPicPr>
        <p:blipFill rotWithShape="1">
          <a:blip r:embed="rId4">
            <a:alphaModFix/>
          </a:blip>
          <a:srcRect/>
          <a:stretch/>
        </p:blipFill>
        <p:spPr>
          <a:xfrm>
            <a:off x="809928" y="2492573"/>
            <a:ext cx="1569120" cy="1577862"/>
          </a:xfrm>
          <a:prstGeom prst="rect">
            <a:avLst/>
          </a:prstGeom>
          <a:noFill/>
          <a:ln w="28575" cap="flat" cmpd="sng">
            <a:solidFill>
              <a:schemeClr val="dk1"/>
            </a:solidFill>
            <a:prstDash val="solid"/>
            <a:round/>
            <a:headEnd type="none" w="sm" len="sm"/>
            <a:tailEnd type="none" w="sm" len="sm"/>
          </a:ln>
        </p:spPr>
      </p:pic>
      <p:sp>
        <p:nvSpPr>
          <p:cNvPr id="423" name="Google Shape;423;p64"/>
          <p:cNvSpPr txBox="1"/>
          <p:nvPr/>
        </p:nvSpPr>
        <p:spPr>
          <a:xfrm>
            <a:off x="34273" y="1293447"/>
            <a:ext cx="2882100" cy="6975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Stack two patches and feed into the network</a:t>
            </a:r>
            <a:endParaRPr sz="1900"/>
          </a:p>
        </p:txBody>
      </p:sp>
      <p:sp>
        <p:nvSpPr>
          <p:cNvPr id="424" name="Google Shape;424;p64"/>
          <p:cNvSpPr/>
          <p:nvPr/>
        </p:nvSpPr>
        <p:spPr>
          <a:xfrm>
            <a:off x="2896775" y="2631771"/>
            <a:ext cx="1690500" cy="1000800"/>
          </a:xfrm>
          <a:prstGeom prst="rect">
            <a:avLst/>
          </a:prstGeom>
          <a:noFill/>
          <a:ln w="25400" cap="flat" cmpd="sng">
            <a:solidFill>
              <a:srgbClr val="BA7C2E"/>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Arial"/>
                <a:ea typeface="Arial"/>
                <a:cs typeface="Arial"/>
                <a:sym typeface="Arial"/>
              </a:rPr>
              <a:t>Regression Network </a:t>
            </a:r>
            <a:endParaRPr sz="1900"/>
          </a:p>
          <a:p>
            <a:pPr marL="0" marR="0" lvl="0" indent="0" algn="ctr" rtl="0">
              <a:lnSpc>
                <a:spcPct val="100000"/>
              </a:lnSpc>
              <a:spcBef>
                <a:spcPts val="0"/>
              </a:spcBef>
              <a:spcAft>
                <a:spcPts val="0"/>
              </a:spcAft>
              <a:buClr>
                <a:schemeClr val="dk1"/>
              </a:buClr>
              <a:buSzPts val="1900"/>
              <a:buFont typeface="Arial"/>
              <a:buNone/>
            </a:pPr>
            <a:r>
              <a:rPr lang="en-US" sz="1900" b="0" i="0" u="none" strike="noStrike" cap="none">
                <a:solidFill>
                  <a:schemeClr val="dk1"/>
                </a:solidFill>
                <a:latin typeface="Arial"/>
                <a:ea typeface="Arial"/>
                <a:cs typeface="Arial"/>
                <a:sym typeface="Arial"/>
              </a:rPr>
              <a:t>(CNN + FC)</a:t>
            </a:r>
            <a:endParaRPr sz="1900"/>
          </a:p>
        </p:txBody>
      </p:sp>
      <p:sp>
        <p:nvSpPr>
          <p:cNvPr id="425" name="Google Shape;425;p64"/>
          <p:cNvSpPr txBox="1"/>
          <p:nvPr/>
        </p:nvSpPr>
        <p:spPr>
          <a:xfrm>
            <a:off x="4950898" y="2124003"/>
            <a:ext cx="22356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Regression Output</a:t>
            </a:r>
            <a:endParaRPr sz="1900"/>
          </a:p>
        </p:txBody>
      </p:sp>
      <p:sp>
        <p:nvSpPr>
          <p:cNvPr id="426" name="Google Shape;426;p64"/>
          <p:cNvSpPr/>
          <p:nvPr/>
        </p:nvSpPr>
        <p:spPr>
          <a:xfrm>
            <a:off x="2553147" y="2940013"/>
            <a:ext cx="266700" cy="358800"/>
          </a:xfrm>
          <a:prstGeom prst="right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427" name="Google Shape;427;p64"/>
          <p:cNvSpPr/>
          <p:nvPr/>
        </p:nvSpPr>
        <p:spPr>
          <a:xfrm>
            <a:off x="4684198" y="2927581"/>
            <a:ext cx="266700" cy="358800"/>
          </a:xfrm>
          <a:prstGeom prst="right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428" name="Google Shape;428;p64"/>
          <p:cNvGrpSpPr/>
          <p:nvPr/>
        </p:nvGrpSpPr>
        <p:grpSpPr>
          <a:xfrm>
            <a:off x="5060788" y="2626988"/>
            <a:ext cx="2131147" cy="984775"/>
            <a:chOff x="6745488" y="2441676"/>
            <a:chExt cx="1598400" cy="738600"/>
          </a:xfrm>
        </p:grpSpPr>
        <p:sp>
          <p:nvSpPr>
            <p:cNvPr id="429" name="Google Shape;429;p64"/>
            <p:cNvSpPr txBox="1"/>
            <p:nvPr/>
          </p:nvSpPr>
          <p:spPr>
            <a:xfrm>
              <a:off x="6745488" y="2441676"/>
              <a:ext cx="1598400" cy="738600"/>
            </a:xfrm>
            <a:prstGeom prst="rect">
              <a:avLst/>
            </a:prstGeom>
            <a:noFill/>
            <a:ln w="9525" cap="flat" cmpd="sng">
              <a:solidFill>
                <a:schemeClr val="dk1"/>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4point</a:t>
              </a:r>
              <a:endParaRPr sz="1900"/>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-parameterization of Homography </a:t>
              </a:r>
              <a:endParaRPr sz="1900"/>
            </a:p>
          </p:txBody>
        </p:sp>
        <p:pic>
          <p:nvPicPr>
            <p:cNvPr id="430" name="Google Shape;430;p64"/>
            <p:cNvPicPr preferRelativeResize="0"/>
            <p:nvPr/>
          </p:nvPicPr>
          <p:blipFill rotWithShape="1">
            <a:blip r:embed="rId5">
              <a:alphaModFix/>
            </a:blip>
            <a:srcRect/>
            <a:stretch/>
          </p:blipFill>
          <p:spPr>
            <a:xfrm>
              <a:off x="8112103" y="2954851"/>
              <a:ext cx="129400" cy="144512"/>
            </a:xfrm>
            <a:prstGeom prst="rect">
              <a:avLst/>
            </a:prstGeom>
            <a:noFill/>
            <a:ln>
              <a:noFill/>
            </a:ln>
          </p:spPr>
        </p:pic>
      </p:grpSp>
      <p:sp>
        <p:nvSpPr>
          <p:cNvPr id="431" name="Google Shape;431;p64"/>
          <p:cNvSpPr txBox="1"/>
          <p:nvPr/>
        </p:nvSpPr>
        <p:spPr>
          <a:xfrm>
            <a:off x="1420751" y="4307631"/>
            <a:ext cx="24765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rgbClr val="000000"/>
                </a:solidFill>
                <a:latin typeface="Arial"/>
                <a:ea typeface="Arial"/>
                <a:cs typeface="Arial"/>
                <a:sym typeface="Arial"/>
              </a:rPr>
              <a:t>Backpropagation</a:t>
            </a:r>
            <a:endParaRPr sz="1900"/>
          </a:p>
        </p:txBody>
      </p:sp>
      <p:grpSp>
        <p:nvGrpSpPr>
          <p:cNvPr id="432" name="Google Shape;432;p64"/>
          <p:cNvGrpSpPr/>
          <p:nvPr/>
        </p:nvGrpSpPr>
        <p:grpSpPr>
          <a:xfrm>
            <a:off x="8574211" y="110367"/>
            <a:ext cx="3462033" cy="4528360"/>
            <a:chOff x="6430819" y="265662"/>
            <a:chExt cx="2596590" cy="3396355"/>
          </a:xfrm>
        </p:grpSpPr>
        <p:grpSp>
          <p:nvGrpSpPr>
            <p:cNvPr id="433" name="Google Shape;433;p64"/>
            <p:cNvGrpSpPr/>
            <p:nvPr/>
          </p:nvGrpSpPr>
          <p:grpSpPr>
            <a:xfrm>
              <a:off x="6658056" y="871724"/>
              <a:ext cx="2142000" cy="892849"/>
              <a:chOff x="6701303" y="935888"/>
              <a:chExt cx="2142000" cy="954000"/>
            </a:xfrm>
          </p:grpSpPr>
          <p:sp>
            <p:nvSpPr>
              <p:cNvPr id="434" name="Google Shape;434;p64"/>
              <p:cNvSpPr txBox="1"/>
              <p:nvPr/>
            </p:nvSpPr>
            <p:spPr>
              <a:xfrm>
                <a:off x="6701303" y="935888"/>
                <a:ext cx="2142000" cy="954000"/>
              </a:xfrm>
              <a:prstGeom prst="rect">
                <a:avLst/>
              </a:prstGeom>
              <a:noFill/>
              <a:ln w="9525" cap="flat" cmpd="sng">
                <a:solidFill>
                  <a:srgbClr val="FF0000"/>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Ground truth of 4point</a:t>
                </a:r>
                <a:endParaRPr sz="1900"/>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-parameterization of Homography </a:t>
                </a:r>
                <a:endParaRPr sz="1900"/>
              </a:p>
            </p:txBody>
          </p:sp>
          <p:pic>
            <p:nvPicPr>
              <p:cNvPr id="435" name="Google Shape;435;p64"/>
              <p:cNvPicPr preferRelativeResize="0"/>
              <p:nvPr/>
            </p:nvPicPr>
            <p:blipFill rotWithShape="1">
              <a:blip r:embed="rId5">
                <a:alphaModFix/>
              </a:blip>
              <a:srcRect/>
              <a:stretch/>
            </p:blipFill>
            <p:spPr>
              <a:xfrm>
                <a:off x="7910590" y="1488182"/>
                <a:ext cx="173414" cy="144512"/>
              </a:xfrm>
              <a:prstGeom prst="rect">
                <a:avLst/>
              </a:prstGeom>
              <a:noFill/>
              <a:ln w="9525" cap="flat" cmpd="sng">
                <a:solidFill>
                  <a:srgbClr val="FF0000"/>
                </a:solidFill>
                <a:prstDash val="solid"/>
                <a:round/>
                <a:headEnd type="none" w="sm" len="sm"/>
                <a:tailEnd type="none" w="sm" len="sm"/>
              </a:ln>
            </p:spPr>
          </p:pic>
        </p:grpSp>
        <p:grpSp>
          <p:nvGrpSpPr>
            <p:cNvPr id="436" name="Google Shape;436;p64"/>
            <p:cNvGrpSpPr/>
            <p:nvPr/>
          </p:nvGrpSpPr>
          <p:grpSpPr>
            <a:xfrm>
              <a:off x="6430819" y="265662"/>
              <a:ext cx="2596590" cy="3396355"/>
              <a:chOff x="6430819" y="265662"/>
              <a:chExt cx="2596590" cy="3396355"/>
            </a:xfrm>
          </p:grpSpPr>
          <p:sp>
            <p:nvSpPr>
              <p:cNvPr id="437" name="Google Shape;437;p64"/>
              <p:cNvSpPr/>
              <p:nvPr/>
            </p:nvSpPr>
            <p:spPr>
              <a:xfrm>
                <a:off x="6430819" y="1940443"/>
                <a:ext cx="2596590" cy="1721574"/>
              </a:xfrm>
              <a:prstGeom prst="irregularSeal1">
                <a:avLst/>
              </a:prstGeom>
              <a:solidFill>
                <a:srgbClr val="00B050"/>
              </a:solidFill>
              <a:ln w="25400" cap="flat" cmpd="sng">
                <a:solidFill>
                  <a:srgbClr val="BA7C2E"/>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lt1"/>
                  </a:buClr>
                  <a:buSzPts val="2100"/>
                  <a:buFont typeface="Arial"/>
                  <a:buNone/>
                </a:pPr>
                <a:r>
                  <a:rPr lang="en-US" sz="2100" b="0" i="0" u="none" strike="noStrike" cap="none">
                    <a:solidFill>
                      <a:schemeClr val="lt1"/>
                    </a:solidFill>
                    <a:latin typeface="Arial"/>
                    <a:ea typeface="Arial"/>
                    <a:cs typeface="Arial"/>
                    <a:sym typeface="Arial"/>
                  </a:rPr>
                  <a:t>Unsupervised</a:t>
                </a:r>
                <a:endParaRPr sz="1900"/>
              </a:p>
            </p:txBody>
          </p:sp>
          <p:sp>
            <p:nvSpPr>
              <p:cNvPr id="438" name="Google Shape;438;p64"/>
              <p:cNvSpPr/>
              <p:nvPr/>
            </p:nvSpPr>
            <p:spPr>
              <a:xfrm>
                <a:off x="6602234" y="265662"/>
                <a:ext cx="2307900" cy="2018700"/>
              </a:xfrm>
              <a:prstGeom prst="mathMultiply">
                <a:avLst>
                  <a:gd name="adj1" fmla="val 9753"/>
                </a:avLst>
              </a:prstGeom>
              <a:solidFill>
                <a:srgbClr val="00B050"/>
              </a:solidFill>
              <a:ln w="25400" cap="flat" cmpd="sng">
                <a:solidFill>
                  <a:srgbClr val="BA7C2E"/>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grpSp>
      <p:grpSp>
        <p:nvGrpSpPr>
          <p:cNvPr id="439" name="Google Shape;439;p64"/>
          <p:cNvGrpSpPr/>
          <p:nvPr/>
        </p:nvGrpSpPr>
        <p:grpSpPr>
          <a:xfrm>
            <a:off x="7585721" y="3864720"/>
            <a:ext cx="988375" cy="854735"/>
            <a:chOff x="6060130" y="3559099"/>
            <a:chExt cx="741300" cy="641067"/>
          </a:xfrm>
        </p:grpSpPr>
        <p:sp>
          <p:nvSpPr>
            <p:cNvPr id="440" name="Google Shape;440;p64"/>
            <p:cNvSpPr txBox="1"/>
            <p:nvPr/>
          </p:nvSpPr>
          <p:spPr>
            <a:xfrm>
              <a:off x="6280978" y="3892366"/>
              <a:ext cx="313200" cy="307800"/>
            </a:xfrm>
            <a:prstGeom prst="rect">
              <a:avLst/>
            </a:prstGeom>
            <a:noFill/>
            <a:ln w="9525" cap="flat" cmpd="sng">
              <a:solidFill>
                <a:schemeClr val="dk1"/>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Arial"/>
                <a:ea typeface="Arial"/>
                <a:cs typeface="Arial"/>
                <a:sym typeface="Arial"/>
              </a:endParaRPr>
            </a:p>
          </p:txBody>
        </p:sp>
        <p:sp>
          <p:nvSpPr>
            <p:cNvPr id="441" name="Google Shape;441;p64"/>
            <p:cNvSpPr txBox="1"/>
            <p:nvPr/>
          </p:nvSpPr>
          <p:spPr>
            <a:xfrm>
              <a:off x="6060130" y="3559099"/>
              <a:ext cx="741300" cy="3078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Output</a:t>
              </a:r>
              <a:endParaRPr sz="1900"/>
            </a:p>
          </p:txBody>
        </p:sp>
        <p:pic>
          <p:nvPicPr>
            <p:cNvPr id="442" name="Google Shape;442;p64"/>
            <p:cNvPicPr preferRelativeResize="0"/>
            <p:nvPr/>
          </p:nvPicPr>
          <p:blipFill rotWithShape="1">
            <a:blip r:embed="rId5">
              <a:alphaModFix/>
            </a:blip>
            <a:srcRect/>
            <a:stretch/>
          </p:blipFill>
          <p:spPr>
            <a:xfrm>
              <a:off x="6354040" y="3965497"/>
              <a:ext cx="153556" cy="171489"/>
            </a:xfrm>
            <a:prstGeom prst="rect">
              <a:avLst/>
            </a:prstGeom>
            <a:noFill/>
            <a:ln>
              <a:noFill/>
            </a:ln>
          </p:spPr>
        </p:pic>
      </p:grpSp>
      <p:sp>
        <p:nvSpPr>
          <p:cNvPr id="443" name="Google Shape;443;p64"/>
          <p:cNvSpPr/>
          <p:nvPr/>
        </p:nvSpPr>
        <p:spPr>
          <a:xfrm rot="10800000" flipH="1">
            <a:off x="7302341" y="3066895"/>
            <a:ext cx="892800" cy="681300"/>
          </a:xfrm>
          <a:prstGeom prst="bentUpArrow">
            <a:avLst>
              <a:gd name="adj1" fmla="val 25000"/>
              <a:gd name="adj2" fmla="val 25000"/>
              <a:gd name="adj3" fmla="val 25000"/>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444" name="Google Shape;444;p64"/>
          <p:cNvSpPr txBox="1"/>
          <p:nvPr/>
        </p:nvSpPr>
        <p:spPr>
          <a:xfrm>
            <a:off x="7186564" y="2622732"/>
            <a:ext cx="13017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rgbClr val="000000"/>
                </a:solidFill>
                <a:latin typeface="Arial"/>
                <a:ea typeface="Arial"/>
                <a:cs typeface="Arial"/>
                <a:sym typeface="Arial"/>
              </a:rPr>
              <a:t>Mapping</a:t>
            </a:r>
            <a:endParaRPr sz="1900"/>
          </a:p>
        </p:txBody>
      </p:sp>
      <p:sp>
        <p:nvSpPr>
          <p:cNvPr id="445" name="Google Shape;445;p64"/>
          <p:cNvSpPr txBox="1"/>
          <p:nvPr/>
        </p:nvSpPr>
        <p:spPr>
          <a:xfrm>
            <a:off x="7135052" y="5445576"/>
            <a:ext cx="20820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rgbClr val="000000"/>
                </a:solidFill>
                <a:latin typeface="Arial"/>
                <a:ea typeface="Arial"/>
                <a:cs typeface="Arial"/>
                <a:sym typeface="Arial"/>
              </a:rPr>
              <a:t>Warp 1</a:t>
            </a:r>
            <a:r>
              <a:rPr lang="en-US" sz="1900" b="1" i="0" u="none" strike="noStrike" cap="none" baseline="30000">
                <a:solidFill>
                  <a:srgbClr val="000000"/>
                </a:solidFill>
                <a:latin typeface="Arial"/>
                <a:ea typeface="Arial"/>
                <a:cs typeface="Arial"/>
                <a:sym typeface="Arial"/>
              </a:rPr>
              <a:t>st</a:t>
            </a:r>
            <a:r>
              <a:rPr lang="en-US" sz="1900" b="1" i="0" u="none" strike="noStrike" cap="none">
                <a:solidFill>
                  <a:srgbClr val="000000"/>
                </a:solidFill>
                <a:latin typeface="Arial"/>
                <a:ea typeface="Arial"/>
                <a:cs typeface="Arial"/>
                <a:sym typeface="Arial"/>
              </a:rPr>
              <a:t> patch</a:t>
            </a:r>
            <a:endParaRPr sz="1900"/>
          </a:p>
        </p:txBody>
      </p:sp>
      <p:pic>
        <p:nvPicPr>
          <p:cNvPr id="446" name="Google Shape;446;p64"/>
          <p:cNvPicPr preferRelativeResize="0"/>
          <p:nvPr/>
        </p:nvPicPr>
        <p:blipFill rotWithShape="1">
          <a:blip r:embed="rId4">
            <a:alphaModFix/>
          </a:blip>
          <a:srcRect/>
          <a:stretch/>
        </p:blipFill>
        <p:spPr>
          <a:xfrm>
            <a:off x="5536512" y="4503148"/>
            <a:ext cx="1569120" cy="1577862"/>
          </a:xfrm>
          <a:prstGeom prst="rect">
            <a:avLst/>
          </a:prstGeom>
          <a:noFill/>
          <a:ln w="28575" cap="flat" cmpd="sng">
            <a:solidFill>
              <a:srgbClr val="FF0000"/>
            </a:solidFill>
            <a:prstDash val="solid"/>
            <a:round/>
            <a:headEnd type="none" w="sm" len="sm"/>
            <a:tailEnd type="none" w="sm" len="sm"/>
          </a:ln>
        </p:spPr>
      </p:pic>
      <p:sp>
        <p:nvSpPr>
          <p:cNvPr id="447" name="Google Shape;447;p64"/>
          <p:cNvSpPr/>
          <p:nvPr/>
        </p:nvSpPr>
        <p:spPr>
          <a:xfrm rot="-5400000" flipH="1">
            <a:off x="7438507" y="4649731"/>
            <a:ext cx="595200" cy="892800"/>
          </a:xfrm>
          <a:prstGeom prst="bentUpArrow">
            <a:avLst>
              <a:gd name="adj1" fmla="val 29017"/>
              <a:gd name="adj2" fmla="val 19979"/>
              <a:gd name="adj3" fmla="val 25000"/>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448" name="Google Shape;448;p64"/>
          <p:cNvSpPr/>
          <p:nvPr/>
        </p:nvSpPr>
        <p:spPr>
          <a:xfrm>
            <a:off x="4380485" y="5114893"/>
            <a:ext cx="972000" cy="340800"/>
          </a:xfrm>
          <a:prstGeom prst="left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449" name="Google Shape;449;p64"/>
          <p:cNvSpPr txBox="1"/>
          <p:nvPr/>
        </p:nvSpPr>
        <p:spPr>
          <a:xfrm>
            <a:off x="3059953" y="5725473"/>
            <a:ext cx="24765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rgbClr val="000000"/>
                </a:solidFill>
                <a:latin typeface="Arial"/>
                <a:ea typeface="Arial"/>
                <a:cs typeface="Arial"/>
                <a:sym typeface="Arial"/>
              </a:rPr>
              <a:t>Compare 2</a:t>
            </a:r>
            <a:r>
              <a:rPr lang="en-US" sz="1900" b="1" i="0" u="none" strike="noStrike" cap="none" baseline="30000">
                <a:solidFill>
                  <a:srgbClr val="000000"/>
                </a:solidFill>
                <a:latin typeface="Arial"/>
                <a:ea typeface="Arial"/>
                <a:cs typeface="Arial"/>
                <a:sym typeface="Arial"/>
              </a:rPr>
              <a:t>nd</a:t>
            </a:r>
            <a:r>
              <a:rPr lang="en-US" sz="1900" b="1" i="0" u="none" strike="noStrike" cap="none">
                <a:solidFill>
                  <a:srgbClr val="000000"/>
                </a:solidFill>
                <a:latin typeface="Arial"/>
                <a:ea typeface="Arial"/>
                <a:cs typeface="Arial"/>
                <a:sym typeface="Arial"/>
              </a:rPr>
              <a:t> patch</a:t>
            </a:r>
            <a:endParaRPr sz="1900"/>
          </a:p>
        </p:txBody>
      </p:sp>
      <p:sp>
        <p:nvSpPr>
          <p:cNvPr id="450" name="Google Shape;450;p64"/>
          <p:cNvSpPr txBox="1"/>
          <p:nvPr/>
        </p:nvSpPr>
        <p:spPr>
          <a:xfrm>
            <a:off x="2682256" y="4932119"/>
            <a:ext cx="1569300" cy="706500"/>
          </a:xfrm>
          <a:prstGeom prst="rect">
            <a:avLst/>
          </a:prstGeom>
          <a:noFill/>
          <a:ln w="9525" cap="flat" cmpd="sng">
            <a:solidFill>
              <a:srgbClr val="FF0000"/>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Arial"/>
                <a:ea typeface="Arial"/>
                <a:cs typeface="Arial"/>
                <a:sym typeface="Arial"/>
              </a:rPr>
              <a:t>Photometric Loss</a:t>
            </a:r>
            <a:endParaRPr sz="1900"/>
          </a:p>
        </p:txBody>
      </p:sp>
      <p:sp>
        <p:nvSpPr>
          <p:cNvPr id="451" name="Google Shape;451;p64"/>
          <p:cNvSpPr/>
          <p:nvPr/>
        </p:nvSpPr>
        <p:spPr>
          <a:xfrm rot="5400000">
            <a:off x="3240909" y="4163709"/>
            <a:ext cx="972000" cy="340800"/>
          </a:xfrm>
          <a:prstGeom prst="leftArrow">
            <a:avLst>
              <a:gd name="adj1" fmla="val 50000"/>
              <a:gd name="adj2" fmla="val 50000"/>
            </a:avLst>
          </a:prstGeom>
          <a:solidFill>
            <a:schemeClr val="accent1"/>
          </a:solidFill>
          <a:ln w="25400" cap="flat" cmpd="sng">
            <a:solidFill>
              <a:srgbClr val="BA7C2E"/>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452" name="Google Shape;452;p64"/>
          <p:cNvSpPr txBox="1"/>
          <p:nvPr/>
        </p:nvSpPr>
        <p:spPr>
          <a:xfrm>
            <a:off x="9094713" y="4718000"/>
            <a:ext cx="2952300" cy="697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rgbClr val="000000"/>
                </a:solidFill>
                <a:latin typeface="Arial"/>
                <a:ea typeface="Arial"/>
                <a:cs typeface="Arial"/>
                <a:sym typeface="Arial"/>
              </a:rPr>
              <a:t>Speed 50 fps (on CPU, batch size = 50)</a:t>
            </a: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3"/>
                                        </p:tgtEl>
                                        <p:attrNameLst>
                                          <p:attrName>style.visibility</p:attrName>
                                        </p:attrNameLst>
                                      </p:cBhvr>
                                      <p:to>
                                        <p:strVal val="visible"/>
                                      </p:to>
                                    </p:set>
                                    <p:animEffect transition="in" filter="fade">
                                      <p:cBhvr>
                                        <p:cTn id="12" dur="500"/>
                                        <p:tgtEl>
                                          <p:spTgt spid="443"/>
                                        </p:tgtEl>
                                      </p:cBhvr>
                                    </p:animEffect>
                                  </p:childTnLst>
                                </p:cTn>
                              </p:par>
                              <p:par>
                                <p:cTn id="13" presetID="10" presetClass="entr" presetSubtype="0" fill="hold" nodeType="withEffect">
                                  <p:stCondLst>
                                    <p:cond delay="0"/>
                                  </p:stCondLst>
                                  <p:childTnLst>
                                    <p:set>
                                      <p:cBhvr>
                                        <p:cTn id="14" dur="1" fill="hold">
                                          <p:stCondLst>
                                            <p:cond delay="0"/>
                                          </p:stCondLst>
                                        </p:cTn>
                                        <p:tgtEl>
                                          <p:spTgt spid="444"/>
                                        </p:tgtEl>
                                        <p:attrNameLst>
                                          <p:attrName>style.visibility</p:attrName>
                                        </p:attrNameLst>
                                      </p:cBhvr>
                                      <p:to>
                                        <p:strVal val="visible"/>
                                      </p:to>
                                    </p:set>
                                    <p:animEffect transition="in" filter="fade">
                                      <p:cBhvr>
                                        <p:cTn id="15" dur="500"/>
                                        <p:tgtEl>
                                          <p:spTgt spid="444"/>
                                        </p:tgtEl>
                                      </p:cBhvr>
                                    </p:animEffect>
                                  </p:childTnLst>
                                </p:cTn>
                              </p:par>
                              <p:par>
                                <p:cTn id="16" presetID="10" presetClass="entr" presetSubtype="0" fill="hold" nodeType="withEffect">
                                  <p:stCondLst>
                                    <p:cond delay="0"/>
                                  </p:stCondLst>
                                  <p:childTnLst>
                                    <p:set>
                                      <p:cBhvr>
                                        <p:cTn id="17" dur="1" fill="hold">
                                          <p:stCondLst>
                                            <p:cond delay="0"/>
                                          </p:stCondLst>
                                        </p:cTn>
                                        <p:tgtEl>
                                          <p:spTgt spid="439"/>
                                        </p:tgtEl>
                                        <p:attrNameLst>
                                          <p:attrName>style.visibility</p:attrName>
                                        </p:attrNameLst>
                                      </p:cBhvr>
                                      <p:to>
                                        <p:strVal val="visible"/>
                                      </p:to>
                                    </p:set>
                                    <p:animEffect transition="in" filter="fade">
                                      <p:cBhvr>
                                        <p:cTn id="18" dur="500"/>
                                        <p:tgtEl>
                                          <p:spTgt spid="4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7"/>
                                        </p:tgtEl>
                                        <p:attrNameLst>
                                          <p:attrName>style.visibility</p:attrName>
                                        </p:attrNameLst>
                                      </p:cBhvr>
                                      <p:to>
                                        <p:strVal val="visible"/>
                                      </p:to>
                                    </p:set>
                                    <p:animEffect transition="in" filter="fade">
                                      <p:cBhvr>
                                        <p:cTn id="23" dur="500"/>
                                        <p:tgtEl>
                                          <p:spTgt spid="447"/>
                                        </p:tgtEl>
                                      </p:cBhvr>
                                    </p:animEffect>
                                  </p:childTnLst>
                                </p:cTn>
                              </p:par>
                              <p:par>
                                <p:cTn id="24" presetID="10" presetClass="entr" presetSubtype="0" fill="hold" nodeType="withEffect">
                                  <p:stCondLst>
                                    <p:cond delay="0"/>
                                  </p:stCondLst>
                                  <p:childTnLst>
                                    <p:set>
                                      <p:cBhvr>
                                        <p:cTn id="25" dur="1" fill="hold">
                                          <p:stCondLst>
                                            <p:cond delay="0"/>
                                          </p:stCondLst>
                                        </p:cTn>
                                        <p:tgtEl>
                                          <p:spTgt spid="445"/>
                                        </p:tgtEl>
                                        <p:attrNameLst>
                                          <p:attrName>style.visibility</p:attrName>
                                        </p:attrNameLst>
                                      </p:cBhvr>
                                      <p:to>
                                        <p:strVal val="visible"/>
                                      </p:to>
                                    </p:set>
                                    <p:animEffect transition="in" filter="fade">
                                      <p:cBhvr>
                                        <p:cTn id="26" dur="500"/>
                                        <p:tgtEl>
                                          <p:spTgt spid="445"/>
                                        </p:tgtEl>
                                      </p:cBhvr>
                                    </p:animEffect>
                                  </p:childTnLst>
                                </p:cTn>
                              </p:par>
                              <p:par>
                                <p:cTn id="27" presetID="10" presetClass="entr" presetSubtype="0" fill="hold" nodeType="withEffect">
                                  <p:stCondLst>
                                    <p:cond delay="0"/>
                                  </p:stCondLst>
                                  <p:childTnLst>
                                    <p:set>
                                      <p:cBhvr>
                                        <p:cTn id="28" dur="1" fill="hold">
                                          <p:stCondLst>
                                            <p:cond delay="0"/>
                                          </p:stCondLst>
                                        </p:cTn>
                                        <p:tgtEl>
                                          <p:spTgt spid="446"/>
                                        </p:tgtEl>
                                        <p:attrNameLst>
                                          <p:attrName>style.visibility</p:attrName>
                                        </p:attrNameLst>
                                      </p:cBhvr>
                                      <p:to>
                                        <p:strVal val="visible"/>
                                      </p:to>
                                    </p:set>
                                    <p:animEffect transition="in" filter="fade">
                                      <p:cBhvr>
                                        <p:cTn id="29" dur="500"/>
                                        <p:tgtEl>
                                          <p:spTgt spid="44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8"/>
                                        </p:tgtEl>
                                        <p:attrNameLst>
                                          <p:attrName>style.visibility</p:attrName>
                                        </p:attrNameLst>
                                      </p:cBhvr>
                                      <p:to>
                                        <p:strVal val="visible"/>
                                      </p:to>
                                    </p:set>
                                    <p:animEffect transition="in" filter="fade">
                                      <p:cBhvr>
                                        <p:cTn id="34" dur="500"/>
                                        <p:tgtEl>
                                          <p:spTgt spid="448"/>
                                        </p:tgtEl>
                                      </p:cBhvr>
                                    </p:animEffect>
                                  </p:childTnLst>
                                </p:cTn>
                              </p:par>
                              <p:par>
                                <p:cTn id="35" presetID="10" presetClass="entr" presetSubtype="0" fill="hold" nodeType="withEffect">
                                  <p:stCondLst>
                                    <p:cond delay="0"/>
                                  </p:stCondLst>
                                  <p:childTnLst>
                                    <p:set>
                                      <p:cBhvr>
                                        <p:cTn id="36" dur="1" fill="hold">
                                          <p:stCondLst>
                                            <p:cond delay="0"/>
                                          </p:stCondLst>
                                        </p:cTn>
                                        <p:tgtEl>
                                          <p:spTgt spid="449"/>
                                        </p:tgtEl>
                                        <p:attrNameLst>
                                          <p:attrName>style.visibility</p:attrName>
                                        </p:attrNameLst>
                                      </p:cBhvr>
                                      <p:to>
                                        <p:strVal val="visible"/>
                                      </p:to>
                                    </p:set>
                                    <p:animEffect transition="in" filter="fade">
                                      <p:cBhvr>
                                        <p:cTn id="37" dur="500"/>
                                        <p:tgtEl>
                                          <p:spTgt spid="449"/>
                                        </p:tgtEl>
                                      </p:cBhvr>
                                    </p:animEffect>
                                  </p:childTnLst>
                                </p:cTn>
                              </p:par>
                              <p:par>
                                <p:cTn id="38" presetID="10" presetClass="entr" presetSubtype="0" fill="hold" nodeType="withEffect">
                                  <p:stCondLst>
                                    <p:cond delay="0"/>
                                  </p:stCondLst>
                                  <p:childTnLst>
                                    <p:set>
                                      <p:cBhvr>
                                        <p:cTn id="39" dur="1" fill="hold">
                                          <p:stCondLst>
                                            <p:cond delay="0"/>
                                          </p:stCondLst>
                                        </p:cTn>
                                        <p:tgtEl>
                                          <p:spTgt spid="450"/>
                                        </p:tgtEl>
                                        <p:attrNameLst>
                                          <p:attrName>style.visibility</p:attrName>
                                        </p:attrNameLst>
                                      </p:cBhvr>
                                      <p:to>
                                        <p:strVal val="visible"/>
                                      </p:to>
                                    </p:set>
                                    <p:animEffect transition="in" filter="fade">
                                      <p:cBhvr>
                                        <p:cTn id="40" dur="500"/>
                                        <p:tgtEl>
                                          <p:spTgt spid="4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31"/>
                                        </p:tgtEl>
                                        <p:attrNameLst>
                                          <p:attrName>style.visibility</p:attrName>
                                        </p:attrNameLst>
                                      </p:cBhvr>
                                      <p:to>
                                        <p:strVal val="visible"/>
                                      </p:to>
                                    </p:set>
                                    <p:animEffect transition="in" filter="fade">
                                      <p:cBhvr>
                                        <p:cTn id="45" dur="500"/>
                                        <p:tgtEl>
                                          <p:spTgt spid="431"/>
                                        </p:tgtEl>
                                      </p:cBhvr>
                                    </p:animEffect>
                                  </p:childTnLst>
                                </p:cTn>
                              </p:par>
                              <p:par>
                                <p:cTn id="46" presetID="10" presetClass="entr" presetSubtype="0" fill="hold" nodeType="withEffect">
                                  <p:stCondLst>
                                    <p:cond delay="0"/>
                                  </p:stCondLst>
                                  <p:childTnLst>
                                    <p:set>
                                      <p:cBhvr>
                                        <p:cTn id="47" dur="1" fill="hold">
                                          <p:stCondLst>
                                            <p:cond delay="0"/>
                                          </p:stCondLst>
                                        </p:cTn>
                                        <p:tgtEl>
                                          <p:spTgt spid="451"/>
                                        </p:tgtEl>
                                        <p:attrNameLst>
                                          <p:attrName>style.visibility</p:attrName>
                                        </p:attrNameLst>
                                      </p:cBhvr>
                                      <p:to>
                                        <p:strVal val="visible"/>
                                      </p:to>
                                    </p:set>
                                    <p:animEffect transition="in" filter="fade">
                                      <p:cBhvr>
                                        <p:cTn id="48" dur="500"/>
                                        <p:tgtEl>
                                          <p:spTgt spid="451"/>
                                        </p:tgtEl>
                                      </p:cBhvr>
                                    </p:animEffect>
                                  </p:childTnLst>
                                </p:cTn>
                              </p:par>
                              <p:par>
                                <p:cTn id="49" presetID="10" presetClass="entr" presetSubtype="0" fill="hold" nodeType="withEffect">
                                  <p:stCondLst>
                                    <p:cond delay="0"/>
                                  </p:stCondLst>
                                  <p:childTnLst>
                                    <p:set>
                                      <p:cBhvr>
                                        <p:cTn id="50" dur="1" fill="hold">
                                          <p:stCondLst>
                                            <p:cond delay="0"/>
                                          </p:stCondLst>
                                        </p:cTn>
                                        <p:tgtEl>
                                          <p:spTgt spid="452"/>
                                        </p:tgtEl>
                                        <p:attrNameLst>
                                          <p:attrName>style.visibility</p:attrName>
                                        </p:attrNameLst>
                                      </p:cBhvr>
                                      <p:to>
                                        <p:strVal val="visible"/>
                                      </p:to>
                                    </p:set>
                                    <p:animEffect transition="in" filter="fade">
                                      <p:cBhvr>
                                        <p:cTn id="51" dur="10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7"/>
          <p:cNvSpPr txBox="1">
            <a:spLocks noGrp="1"/>
          </p:cNvSpPr>
          <p:nvPr>
            <p:ph type="title"/>
          </p:nvPr>
        </p:nvSpPr>
        <p:spPr>
          <a:xfrm>
            <a:off x="4273900" y="0"/>
            <a:ext cx="2992500" cy="742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Main Topics</a:t>
            </a:r>
            <a:endParaRPr/>
          </a:p>
        </p:txBody>
      </p:sp>
      <p:sp>
        <p:nvSpPr>
          <p:cNvPr id="243" name="Google Shape;243;p47"/>
          <p:cNvSpPr txBox="1">
            <a:spLocks noGrp="1"/>
          </p:cNvSpPr>
          <p:nvPr>
            <p:ph type="body" idx="1"/>
          </p:nvPr>
        </p:nvSpPr>
        <p:spPr>
          <a:xfrm>
            <a:off x="1634350" y="742100"/>
            <a:ext cx="8271600" cy="61158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70000"/>
              </a:lnSpc>
              <a:spcBef>
                <a:spcPts val="0"/>
              </a:spcBef>
              <a:spcAft>
                <a:spcPts val="0"/>
              </a:spcAft>
              <a:buSzPts val="3000"/>
              <a:buAutoNum type="arabicPeriod"/>
            </a:pPr>
            <a:r>
              <a:rPr lang="en-US" sz="3000" b="1"/>
              <a:t>Introduction</a:t>
            </a:r>
            <a:endParaRPr sz="3000" b="1"/>
          </a:p>
          <a:p>
            <a:pPr marL="457200" marR="0" lvl="0" indent="0" algn="l" rtl="0">
              <a:lnSpc>
                <a:spcPct val="70000"/>
              </a:lnSpc>
              <a:spcBef>
                <a:spcPts val="0"/>
              </a:spcBef>
              <a:spcAft>
                <a:spcPts val="0"/>
              </a:spcAft>
              <a:buNone/>
            </a:pPr>
            <a:endParaRPr sz="3000" b="1"/>
          </a:p>
          <a:p>
            <a:pPr marL="457200" marR="0" lvl="0" indent="-419100" algn="l" rtl="0">
              <a:lnSpc>
                <a:spcPct val="70000"/>
              </a:lnSpc>
              <a:spcBef>
                <a:spcPts val="0"/>
              </a:spcBef>
              <a:spcAft>
                <a:spcPts val="0"/>
              </a:spcAft>
              <a:buSzPts val="3000"/>
              <a:buAutoNum type="arabicPeriod"/>
            </a:pPr>
            <a:r>
              <a:rPr lang="en-US" sz="3000" b="1"/>
              <a:t>Vision-based Robotics Applications (Examples)</a:t>
            </a:r>
            <a:endParaRPr sz="3000" b="1"/>
          </a:p>
          <a:p>
            <a:pPr marL="914400" marR="0" lvl="1" indent="-381000" algn="l" rtl="0">
              <a:lnSpc>
                <a:spcPct val="70000"/>
              </a:lnSpc>
              <a:spcBef>
                <a:spcPts val="0"/>
              </a:spcBef>
              <a:spcAft>
                <a:spcPts val="0"/>
              </a:spcAft>
              <a:buSzPts val="2400"/>
              <a:buAutoNum type="alphaLcPeriod"/>
            </a:pPr>
            <a:r>
              <a:rPr lang="en-US"/>
              <a:t>Visual Odometry</a:t>
            </a:r>
            <a:endParaRPr/>
          </a:p>
          <a:p>
            <a:pPr marL="914400" marR="0" lvl="1" indent="-381000" algn="l" rtl="0">
              <a:lnSpc>
                <a:spcPct val="70000"/>
              </a:lnSpc>
              <a:spcBef>
                <a:spcPts val="0"/>
              </a:spcBef>
              <a:spcAft>
                <a:spcPts val="0"/>
              </a:spcAft>
              <a:buSzPts val="2400"/>
              <a:buAutoNum type="alphaLcPeriod"/>
            </a:pPr>
            <a:r>
              <a:rPr lang="en-US"/>
              <a:t>Object Detection &amp; Segmentation for Inspection </a:t>
            </a:r>
            <a:endParaRPr/>
          </a:p>
          <a:p>
            <a:pPr marL="457200" marR="0" lvl="0" indent="0" algn="l" rtl="0">
              <a:lnSpc>
                <a:spcPct val="70000"/>
              </a:lnSpc>
              <a:spcBef>
                <a:spcPts val="0"/>
              </a:spcBef>
              <a:spcAft>
                <a:spcPts val="0"/>
              </a:spcAft>
              <a:buNone/>
            </a:pPr>
            <a:endParaRPr sz="1960"/>
          </a:p>
          <a:p>
            <a:pPr marL="457200" marR="0" lvl="0" indent="-419100" algn="l" rtl="0">
              <a:lnSpc>
                <a:spcPct val="70000"/>
              </a:lnSpc>
              <a:spcBef>
                <a:spcPts val="0"/>
              </a:spcBef>
              <a:spcAft>
                <a:spcPts val="0"/>
              </a:spcAft>
              <a:buSzPts val="3000"/>
              <a:buAutoNum type="arabicPeriod"/>
            </a:pPr>
            <a:r>
              <a:rPr lang="en-US" sz="3000" b="1"/>
              <a:t>Challenges </a:t>
            </a:r>
            <a:endParaRPr sz="3000" b="1"/>
          </a:p>
          <a:p>
            <a:pPr marL="914400" marR="0" lvl="1" indent="-381000" algn="l" rtl="0">
              <a:lnSpc>
                <a:spcPct val="70000"/>
              </a:lnSpc>
              <a:spcBef>
                <a:spcPts val="0"/>
              </a:spcBef>
              <a:spcAft>
                <a:spcPts val="0"/>
              </a:spcAft>
              <a:buSzPts val="2400"/>
              <a:buAutoNum type="alphaLcPeriod"/>
            </a:pPr>
            <a:r>
              <a:rPr lang="en-US"/>
              <a:t>Resource Limitation </a:t>
            </a:r>
            <a:endParaRPr/>
          </a:p>
          <a:p>
            <a:pPr marL="914400" marR="0" lvl="1" indent="-381000" algn="l" rtl="0">
              <a:lnSpc>
                <a:spcPct val="70000"/>
              </a:lnSpc>
              <a:spcBef>
                <a:spcPts val="0"/>
              </a:spcBef>
              <a:spcAft>
                <a:spcPts val="0"/>
              </a:spcAft>
              <a:buSzPts val="2400"/>
              <a:buAutoNum type="alphaLcPeriod"/>
            </a:pPr>
            <a:r>
              <a:rPr lang="en-US"/>
              <a:t>Real Time Inference</a:t>
            </a:r>
            <a:endParaRPr/>
          </a:p>
          <a:p>
            <a:pPr marL="914400" marR="0" lvl="1" indent="-381000" algn="l" rtl="0">
              <a:lnSpc>
                <a:spcPct val="70000"/>
              </a:lnSpc>
              <a:spcBef>
                <a:spcPts val="0"/>
              </a:spcBef>
              <a:spcAft>
                <a:spcPts val="0"/>
              </a:spcAft>
              <a:buSzPts val="2400"/>
              <a:buAutoNum type="alphaLcPeriod"/>
            </a:pPr>
            <a:r>
              <a:rPr lang="en-US"/>
              <a:t>Sparse Inputs </a:t>
            </a:r>
            <a:endParaRPr/>
          </a:p>
          <a:p>
            <a:pPr marL="914400" marR="0" lvl="0" indent="0" algn="l" rtl="0">
              <a:lnSpc>
                <a:spcPct val="70000"/>
              </a:lnSpc>
              <a:spcBef>
                <a:spcPts val="0"/>
              </a:spcBef>
              <a:spcAft>
                <a:spcPts val="0"/>
              </a:spcAft>
              <a:buNone/>
            </a:pPr>
            <a:endParaRPr sz="3000"/>
          </a:p>
          <a:p>
            <a:pPr marL="457200" marR="0" lvl="0" indent="-419100" algn="l" rtl="0">
              <a:lnSpc>
                <a:spcPct val="70000"/>
              </a:lnSpc>
              <a:spcBef>
                <a:spcPts val="0"/>
              </a:spcBef>
              <a:spcAft>
                <a:spcPts val="0"/>
              </a:spcAft>
              <a:buSzPts val="3000"/>
              <a:buAutoNum type="arabicPeriod"/>
            </a:pPr>
            <a:r>
              <a:rPr lang="en-US" sz="3000" b="1"/>
              <a:t> Efficient Convolution </a:t>
            </a:r>
            <a:endParaRPr sz="3000" b="1"/>
          </a:p>
          <a:p>
            <a:pPr marL="914400" marR="0" lvl="1" indent="-381000" algn="l" rtl="0">
              <a:lnSpc>
                <a:spcPct val="70000"/>
              </a:lnSpc>
              <a:spcBef>
                <a:spcPts val="0"/>
              </a:spcBef>
              <a:spcAft>
                <a:spcPts val="0"/>
              </a:spcAft>
              <a:buSzPts val="2400"/>
              <a:buAutoNum type="alphaLcPeriod"/>
            </a:pPr>
            <a:r>
              <a:rPr lang="en-US"/>
              <a:t>Dilated Convolution </a:t>
            </a:r>
            <a:endParaRPr/>
          </a:p>
          <a:p>
            <a:pPr marL="914400" marR="0" lvl="1" indent="-381000" algn="l" rtl="0">
              <a:lnSpc>
                <a:spcPct val="70000"/>
              </a:lnSpc>
              <a:spcBef>
                <a:spcPts val="0"/>
              </a:spcBef>
              <a:spcAft>
                <a:spcPts val="0"/>
              </a:spcAft>
              <a:buSzPts val="2400"/>
              <a:buAutoNum type="alphaLcPeriod"/>
            </a:pPr>
            <a:r>
              <a:rPr lang="en-US"/>
              <a:t>Deformable Convolution </a:t>
            </a:r>
            <a:endParaRPr/>
          </a:p>
          <a:p>
            <a:pPr marL="914400" marR="0" lvl="1" indent="-381000" algn="l" rtl="0">
              <a:lnSpc>
                <a:spcPct val="70000"/>
              </a:lnSpc>
              <a:spcBef>
                <a:spcPts val="0"/>
              </a:spcBef>
              <a:spcAft>
                <a:spcPts val="0"/>
              </a:spcAft>
              <a:buSzPts val="2400"/>
              <a:buAutoNum type="alphaLcPeriod"/>
            </a:pPr>
            <a:r>
              <a:rPr lang="en-US"/>
              <a:t>Continuous Convolution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5"/>
          <p:cNvSpPr txBox="1">
            <a:spLocks noGrp="1"/>
          </p:cNvSpPr>
          <p:nvPr>
            <p:ph type="body" idx="1"/>
          </p:nvPr>
        </p:nvSpPr>
        <p:spPr>
          <a:xfrm>
            <a:off x="415600" y="1536633"/>
            <a:ext cx="11131500" cy="49761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2"/>
              </a:buClr>
              <a:buSzPts val="2400"/>
              <a:buFont typeface="Arial"/>
              <a:buNone/>
            </a:pPr>
            <a:r>
              <a:rPr lang="en-US" sz="2400" b="0" i="0" u="none" strike="noStrike" cap="none">
                <a:solidFill>
                  <a:schemeClr val="dk2"/>
                </a:solidFill>
                <a:latin typeface="Arial"/>
                <a:ea typeface="Arial"/>
                <a:cs typeface="Arial"/>
                <a:sym typeface="Arial"/>
              </a:rPr>
              <a:t> </a:t>
            </a:r>
            <a:endParaRPr sz="2400" b="0" i="0" u="none" strike="noStrike" cap="none">
              <a:solidFill>
                <a:schemeClr val="dk2"/>
              </a:solidFill>
              <a:latin typeface="Arial"/>
              <a:ea typeface="Arial"/>
              <a:cs typeface="Arial"/>
              <a:sym typeface="Arial"/>
            </a:endParaRPr>
          </a:p>
          <a:p>
            <a:pPr marL="0" marR="0" lvl="0" indent="0" algn="just" rtl="0">
              <a:lnSpc>
                <a:spcPct val="115000"/>
              </a:lnSpc>
              <a:spcBef>
                <a:spcPts val="2400"/>
              </a:spcBef>
              <a:spcAft>
                <a:spcPts val="0"/>
              </a:spcAft>
              <a:buClr>
                <a:schemeClr val="dk2"/>
              </a:buClr>
              <a:buSzPts val="2400"/>
              <a:buFont typeface="Arial"/>
              <a:buNone/>
            </a:pPr>
            <a:r>
              <a:rPr lang="en-US" sz="2400" b="0" i="0" u="none" strike="noStrike" cap="none">
                <a:solidFill>
                  <a:schemeClr val="dk2"/>
                </a:solidFill>
                <a:latin typeface="Arial"/>
                <a:ea typeface="Arial"/>
                <a:cs typeface="Arial"/>
                <a:sym typeface="Arial"/>
              </a:rPr>
              <a:t> </a:t>
            </a:r>
            <a:endParaRPr/>
          </a:p>
          <a:p>
            <a:pPr marL="0" marR="0" lvl="0" indent="0" algn="just" rtl="0">
              <a:lnSpc>
                <a:spcPct val="115000"/>
              </a:lnSpc>
              <a:spcBef>
                <a:spcPts val="2100"/>
              </a:spcBef>
              <a:spcAft>
                <a:spcPts val="0"/>
              </a:spcAft>
              <a:buClr>
                <a:schemeClr val="dk2"/>
              </a:buClr>
              <a:buSzPts val="2400"/>
              <a:buFont typeface="Arial"/>
              <a:buNone/>
            </a:pPr>
            <a:endParaRPr sz="2400" b="0" i="0" u="none" strike="noStrike" cap="none">
              <a:solidFill>
                <a:schemeClr val="dk2"/>
              </a:solidFill>
              <a:latin typeface="Arial"/>
              <a:ea typeface="Arial"/>
              <a:cs typeface="Arial"/>
              <a:sym typeface="Arial"/>
            </a:endParaRPr>
          </a:p>
        </p:txBody>
      </p:sp>
      <p:sp>
        <p:nvSpPr>
          <p:cNvPr id="458" name="Google Shape;458;p65"/>
          <p:cNvSpPr txBox="1">
            <a:spLocks noGrp="1"/>
          </p:cNvSpPr>
          <p:nvPr>
            <p:ph type="title"/>
          </p:nvPr>
        </p:nvSpPr>
        <p:spPr>
          <a:xfrm>
            <a:off x="644939" y="0"/>
            <a:ext cx="29676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Direct</a:t>
            </a:r>
            <a:endParaRPr/>
          </a:p>
        </p:txBody>
      </p:sp>
      <p:sp>
        <p:nvSpPr>
          <p:cNvPr id="459" name="Google Shape;459;p65"/>
          <p:cNvSpPr txBox="1"/>
          <p:nvPr/>
        </p:nvSpPr>
        <p:spPr>
          <a:xfrm>
            <a:off x="4497491" y="-13969"/>
            <a:ext cx="29676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SIFT  </a:t>
            </a:r>
            <a:r>
              <a:rPr lang="en-US" sz="3700" b="0" i="0" u="none" strike="noStrike" cap="none">
                <a:solidFill>
                  <a:schemeClr val="dk1"/>
                </a:solidFill>
                <a:latin typeface="Arial"/>
                <a:ea typeface="Arial"/>
                <a:cs typeface="Arial"/>
                <a:sym typeface="Arial"/>
              </a:rPr>
              <a:t>                              </a:t>
            </a:r>
            <a:endParaRPr sz="1900"/>
          </a:p>
        </p:txBody>
      </p:sp>
      <p:sp>
        <p:nvSpPr>
          <p:cNvPr id="460" name="Google Shape;460;p65"/>
          <p:cNvSpPr txBox="1"/>
          <p:nvPr/>
        </p:nvSpPr>
        <p:spPr>
          <a:xfrm>
            <a:off x="8579381" y="0"/>
            <a:ext cx="2967600" cy="763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Ours</a:t>
            </a:r>
            <a:endParaRPr sz="1900"/>
          </a:p>
        </p:txBody>
      </p:sp>
      <p:sp>
        <p:nvSpPr>
          <p:cNvPr id="461" name="Google Shape;461;p65"/>
          <p:cNvSpPr txBox="1"/>
          <p:nvPr/>
        </p:nvSpPr>
        <p:spPr>
          <a:xfrm>
            <a:off x="3793593" y="590255"/>
            <a:ext cx="4591200" cy="492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2060"/>
              </a:buClr>
              <a:buSzPts val="2400"/>
              <a:buFont typeface="Arial"/>
              <a:buNone/>
            </a:pPr>
            <a:r>
              <a:rPr lang="en-US" sz="2400" b="0" i="0" u="none" strike="noStrike" cap="none">
                <a:solidFill>
                  <a:srgbClr val="002060"/>
                </a:solidFill>
                <a:latin typeface="Arial"/>
                <a:ea typeface="Arial"/>
                <a:cs typeface="Arial"/>
                <a:sym typeface="Arial"/>
              </a:rPr>
              <a:t>Case 1: Illumination changes</a:t>
            </a:r>
            <a:endParaRPr sz="1900"/>
          </a:p>
        </p:txBody>
      </p:sp>
      <p:sp>
        <p:nvSpPr>
          <p:cNvPr id="462" name="Google Shape;462;p65"/>
          <p:cNvSpPr txBox="1"/>
          <p:nvPr/>
        </p:nvSpPr>
        <p:spPr>
          <a:xfrm>
            <a:off x="3793593" y="2678291"/>
            <a:ext cx="2995500" cy="492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2060"/>
              </a:buClr>
              <a:buSzPts val="2400"/>
              <a:buFont typeface="Arial"/>
              <a:buNone/>
            </a:pPr>
            <a:r>
              <a:rPr lang="en-US" sz="2400" b="0" i="0" u="none" strike="noStrike" cap="none">
                <a:solidFill>
                  <a:srgbClr val="002060"/>
                </a:solidFill>
                <a:latin typeface="Arial"/>
                <a:ea typeface="Arial"/>
                <a:cs typeface="Arial"/>
                <a:sym typeface="Arial"/>
              </a:rPr>
              <a:t>Case 2: Low-texture</a:t>
            </a:r>
            <a:endParaRPr sz="1900"/>
          </a:p>
        </p:txBody>
      </p:sp>
      <p:sp>
        <p:nvSpPr>
          <p:cNvPr id="463" name="Google Shape;463;p65"/>
          <p:cNvSpPr txBox="1"/>
          <p:nvPr/>
        </p:nvSpPr>
        <p:spPr>
          <a:xfrm>
            <a:off x="3800309" y="4530174"/>
            <a:ext cx="4591200" cy="492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2060"/>
              </a:buClr>
              <a:buSzPts val="2400"/>
              <a:buFont typeface="Arial"/>
              <a:buNone/>
            </a:pPr>
            <a:r>
              <a:rPr lang="en-US" sz="2400" b="0" i="0" u="none" strike="noStrike" cap="none">
                <a:solidFill>
                  <a:srgbClr val="002060"/>
                </a:solidFill>
                <a:latin typeface="Arial"/>
                <a:ea typeface="Arial"/>
                <a:cs typeface="Arial"/>
                <a:sym typeface="Arial"/>
              </a:rPr>
              <a:t>Case 3: Noise</a:t>
            </a:r>
            <a:endParaRPr sz="1900"/>
          </a:p>
        </p:txBody>
      </p:sp>
      <p:pic>
        <p:nvPicPr>
          <p:cNvPr id="464" name="Google Shape;464;p65"/>
          <p:cNvPicPr preferRelativeResize="0"/>
          <p:nvPr/>
        </p:nvPicPr>
        <p:blipFill rotWithShape="1">
          <a:blip r:embed="rId3">
            <a:alphaModFix/>
          </a:blip>
          <a:srcRect/>
          <a:stretch/>
        </p:blipFill>
        <p:spPr>
          <a:xfrm>
            <a:off x="8229598" y="1091129"/>
            <a:ext cx="3757323" cy="1408996"/>
          </a:xfrm>
          <a:prstGeom prst="rect">
            <a:avLst/>
          </a:prstGeom>
          <a:noFill/>
          <a:ln>
            <a:noFill/>
          </a:ln>
        </p:spPr>
      </p:pic>
      <p:pic>
        <p:nvPicPr>
          <p:cNvPr id="465" name="Google Shape;465;p65"/>
          <p:cNvPicPr preferRelativeResize="0"/>
          <p:nvPr/>
        </p:nvPicPr>
        <p:blipFill rotWithShape="1">
          <a:blip r:embed="rId4">
            <a:alphaModFix/>
          </a:blip>
          <a:srcRect/>
          <a:stretch/>
        </p:blipFill>
        <p:spPr>
          <a:xfrm>
            <a:off x="4159492" y="1095351"/>
            <a:ext cx="3757320" cy="1408994"/>
          </a:xfrm>
          <a:prstGeom prst="rect">
            <a:avLst/>
          </a:prstGeom>
          <a:noFill/>
          <a:ln>
            <a:noFill/>
          </a:ln>
        </p:spPr>
      </p:pic>
      <p:pic>
        <p:nvPicPr>
          <p:cNvPr id="466" name="Google Shape;466;p65"/>
          <p:cNvPicPr preferRelativeResize="0"/>
          <p:nvPr/>
        </p:nvPicPr>
        <p:blipFill rotWithShape="1">
          <a:blip r:embed="rId5">
            <a:alphaModFix/>
          </a:blip>
          <a:srcRect/>
          <a:stretch/>
        </p:blipFill>
        <p:spPr>
          <a:xfrm>
            <a:off x="214476" y="1103297"/>
            <a:ext cx="3734494" cy="1400434"/>
          </a:xfrm>
          <a:prstGeom prst="rect">
            <a:avLst/>
          </a:prstGeom>
          <a:noFill/>
          <a:ln>
            <a:noFill/>
          </a:ln>
        </p:spPr>
      </p:pic>
      <p:pic>
        <p:nvPicPr>
          <p:cNvPr id="467" name="Google Shape;467;p65"/>
          <p:cNvPicPr preferRelativeResize="0"/>
          <p:nvPr/>
        </p:nvPicPr>
        <p:blipFill rotWithShape="1">
          <a:blip r:embed="rId6">
            <a:alphaModFix/>
          </a:blip>
          <a:srcRect/>
          <a:stretch/>
        </p:blipFill>
        <p:spPr>
          <a:xfrm>
            <a:off x="4187179" y="3088184"/>
            <a:ext cx="3765901" cy="1412213"/>
          </a:xfrm>
          <a:prstGeom prst="rect">
            <a:avLst/>
          </a:prstGeom>
          <a:noFill/>
          <a:ln>
            <a:noFill/>
          </a:ln>
        </p:spPr>
      </p:pic>
      <p:pic>
        <p:nvPicPr>
          <p:cNvPr id="468" name="Google Shape;468;p65"/>
          <p:cNvPicPr preferRelativeResize="0"/>
          <p:nvPr/>
        </p:nvPicPr>
        <p:blipFill rotWithShape="1">
          <a:blip r:embed="rId7">
            <a:alphaModFix/>
          </a:blip>
          <a:srcRect/>
          <a:stretch/>
        </p:blipFill>
        <p:spPr>
          <a:xfrm>
            <a:off x="261532" y="3104516"/>
            <a:ext cx="3734494" cy="1400434"/>
          </a:xfrm>
          <a:prstGeom prst="rect">
            <a:avLst/>
          </a:prstGeom>
          <a:noFill/>
          <a:ln>
            <a:noFill/>
          </a:ln>
        </p:spPr>
      </p:pic>
      <p:pic>
        <p:nvPicPr>
          <p:cNvPr id="469" name="Google Shape;469;p65"/>
          <p:cNvPicPr preferRelativeResize="0"/>
          <p:nvPr/>
        </p:nvPicPr>
        <p:blipFill rotWithShape="1">
          <a:blip r:embed="rId8">
            <a:alphaModFix/>
          </a:blip>
          <a:srcRect/>
          <a:stretch/>
        </p:blipFill>
        <p:spPr>
          <a:xfrm>
            <a:off x="8229598" y="3089157"/>
            <a:ext cx="3757323" cy="1408996"/>
          </a:xfrm>
          <a:prstGeom prst="rect">
            <a:avLst/>
          </a:prstGeom>
          <a:noFill/>
          <a:ln>
            <a:noFill/>
          </a:ln>
        </p:spPr>
      </p:pic>
      <p:pic>
        <p:nvPicPr>
          <p:cNvPr id="470" name="Google Shape;470;p65"/>
          <p:cNvPicPr preferRelativeResize="0"/>
          <p:nvPr/>
        </p:nvPicPr>
        <p:blipFill rotWithShape="1">
          <a:blip r:embed="rId9">
            <a:alphaModFix/>
          </a:blip>
          <a:srcRect/>
          <a:stretch/>
        </p:blipFill>
        <p:spPr>
          <a:xfrm>
            <a:off x="4187180" y="4992796"/>
            <a:ext cx="3765901" cy="1412213"/>
          </a:xfrm>
          <a:prstGeom prst="rect">
            <a:avLst/>
          </a:prstGeom>
          <a:noFill/>
          <a:ln>
            <a:noFill/>
          </a:ln>
        </p:spPr>
      </p:pic>
      <p:pic>
        <p:nvPicPr>
          <p:cNvPr id="471" name="Google Shape;471;p65"/>
          <p:cNvPicPr preferRelativeResize="0"/>
          <p:nvPr/>
        </p:nvPicPr>
        <p:blipFill rotWithShape="1">
          <a:blip r:embed="rId10">
            <a:alphaModFix/>
          </a:blip>
          <a:srcRect/>
          <a:stretch/>
        </p:blipFill>
        <p:spPr>
          <a:xfrm>
            <a:off x="261532" y="4992796"/>
            <a:ext cx="3687437" cy="1382789"/>
          </a:xfrm>
          <a:prstGeom prst="rect">
            <a:avLst/>
          </a:prstGeom>
          <a:noFill/>
          <a:ln>
            <a:noFill/>
          </a:ln>
        </p:spPr>
      </p:pic>
      <p:pic>
        <p:nvPicPr>
          <p:cNvPr id="472" name="Google Shape;472;p65"/>
          <p:cNvPicPr preferRelativeResize="0"/>
          <p:nvPr/>
        </p:nvPicPr>
        <p:blipFill rotWithShape="1">
          <a:blip r:embed="rId11">
            <a:alphaModFix/>
          </a:blip>
          <a:srcRect/>
          <a:stretch/>
        </p:blipFill>
        <p:spPr>
          <a:xfrm>
            <a:off x="8191292" y="4992795"/>
            <a:ext cx="3795629" cy="14233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6"/>
          <p:cNvSpPr txBox="1">
            <a:spLocks noGrp="1"/>
          </p:cNvSpPr>
          <p:nvPr>
            <p:ph type="title"/>
          </p:nvPr>
        </p:nvSpPr>
        <p:spPr>
          <a:xfrm>
            <a:off x="1953450" y="2630525"/>
            <a:ext cx="8508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Deep Learning for Object Inspection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pic>
        <p:nvPicPr>
          <p:cNvPr id="482" name="Google Shape;482;p67"/>
          <p:cNvPicPr preferRelativeResize="0"/>
          <p:nvPr/>
        </p:nvPicPr>
        <p:blipFill rotWithShape="1">
          <a:blip r:embed="rId3">
            <a:alphaModFix/>
          </a:blip>
          <a:srcRect t="668" b="2422"/>
          <a:stretch/>
        </p:blipFill>
        <p:spPr>
          <a:xfrm>
            <a:off x="27" y="13"/>
            <a:ext cx="12191975" cy="4666924"/>
          </a:xfrm>
          <a:prstGeom prst="rect">
            <a:avLst/>
          </a:prstGeom>
          <a:noFill/>
          <a:ln>
            <a:noFill/>
          </a:ln>
        </p:spPr>
      </p:pic>
      <p:pic>
        <p:nvPicPr>
          <p:cNvPr id="483" name="Google Shape;483;p67"/>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484" name="Google Shape;484;p67"/>
          <p:cNvSpPr/>
          <p:nvPr/>
        </p:nvSpPr>
        <p:spPr>
          <a:xfrm>
            <a:off x="1456267" y="4388303"/>
            <a:ext cx="824100" cy="702900"/>
          </a:xfrm>
          <a:prstGeom prst="ellipse">
            <a:avLst/>
          </a:prstGeom>
          <a:solidFill>
            <a:srgbClr val="FFFFFF"/>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485" name="Google Shape;485;p67"/>
          <p:cNvSpPr txBox="1">
            <a:spLocks noGrp="1"/>
          </p:cNvSpPr>
          <p:nvPr>
            <p:ph type="title"/>
          </p:nvPr>
        </p:nvSpPr>
        <p:spPr>
          <a:xfrm>
            <a:off x="608267" y="4945571"/>
            <a:ext cx="5182800" cy="1912500"/>
          </a:xfrm>
          <a:prstGeom prst="rect">
            <a:avLst/>
          </a:prstGeom>
          <a:noFill/>
          <a:ln>
            <a:noFill/>
          </a:ln>
        </p:spPr>
        <p:txBody>
          <a:bodyPr spcFirstLastPara="1" wrap="square" lIns="121900" tIns="60925" rIns="121900" bIns="60925" anchor="ctr" anchorCtr="0">
            <a:noAutofit/>
          </a:bodyPr>
          <a:lstStyle/>
          <a:p>
            <a:pPr marL="0" marR="0" lvl="0" indent="0" algn="l" rtl="0">
              <a:lnSpc>
                <a:spcPct val="90000"/>
              </a:lnSpc>
              <a:spcBef>
                <a:spcPts val="0"/>
              </a:spcBef>
              <a:spcAft>
                <a:spcPts val="0"/>
              </a:spcAft>
              <a:buClr>
                <a:schemeClr val="dk1"/>
              </a:buClr>
              <a:buSzPts val="4300"/>
              <a:buFont typeface="Calibri"/>
              <a:buNone/>
            </a:pPr>
            <a:r>
              <a:rPr lang="en-US" sz="4300" b="0" i="0" u="none" strike="noStrike" cap="none">
                <a:solidFill>
                  <a:srgbClr val="002060"/>
                </a:solidFill>
                <a:latin typeface="Calibri"/>
                <a:ea typeface="Calibri"/>
                <a:cs typeface="Calibri"/>
                <a:sym typeface="Calibri"/>
              </a:rPr>
              <a:t>Vision-based Penstock Inspection</a:t>
            </a:r>
            <a:endParaRPr sz="4300" b="0" i="0" u="none" strike="noStrike" cap="none">
              <a:solidFill>
                <a:srgbClr val="000000"/>
              </a:solidFill>
              <a:latin typeface="Arial"/>
              <a:ea typeface="Arial"/>
              <a:cs typeface="Arial"/>
              <a:sym typeface="Arial"/>
            </a:endParaRPr>
          </a:p>
        </p:txBody>
      </p:sp>
      <p:sp>
        <p:nvSpPr>
          <p:cNvPr id="486" name="Google Shape;486;p67"/>
          <p:cNvSpPr txBox="1">
            <a:spLocks noGrp="1"/>
          </p:cNvSpPr>
          <p:nvPr>
            <p:ph type="body" idx="1"/>
          </p:nvPr>
        </p:nvSpPr>
        <p:spPr>
          <a:xfrm>
            <a:off x="6657323" y="4124145"/>
            <a:ext cx="4926300" cy="1509900"/>
          </a:xfrm>
          <a:prstGeom prst="rect">
            <a:avLst/>
          </a:prstGeom>
          <a:noFill/>
          <a:ln>
            <a:noFill/>
          </a:ln>
        </p:spPr>
        <p:txBody>
          <a:bodyPr spcFirstLastPara="1" wrap="square" lIns="121900" tIns="60925" rIns="121900" bIns="60925" anchor="ctr" anchorCtr="0">
            <a:noAutofit/>
          </a:bodyPr>
          <a:lstStyle/>
          <a:p>
            <a:pPr marL="38100" marR="0" lvl="0" indent="0" algn="l" rtl="0">
              <a:lnSpc>
                <a:spcPct val="90000"/>
              </a:lnSpc>
              <a:spcBef>
                <a:spcPts val="0"/>
              </a:spcBef>
              <a:spcAft>
                <a:spcPts val="0"/>
              </a:spcAft>
              <a:buClr>
                <a:srgbClr val="000099"/>
              </a:buClr>
              <a:buSzPts val="1900"/>
              <a:buFont typeface="Noto Sans Symbols"/>
              <a:buNone/>
            </a:pPr>
            <a:r>
              <a:rPr lang="en-US" sz="1900" b="0" i="1" u="none" strike="noStrike" cap="none">
                <a:solidFill>
                  <a:srgbClr val="000000"/>
                </a:solidFill>
                <a:latin typeface="Arial"/>
                <a:ea typeface="Arial"/>
                <a:cs typeface="Arial"/>
                <a:sym typeface="Arial"/>
              </a:rPr>
              <a:t>Penstock’s internal surface. External light is only used for showing drone &amp; NOT available during image capturing</a:t>
            </a:r>
            <a:endParaRPr/>
          </a:p>
          <a:p>
            <a:pPr marL="342900" marR="0" lvl="0" indent="-190500" algn="l" rtl="0">
              <a:lnSpc>
                <a:spcPct val="90000"/>
              </a:lnSpc>
              <a:spcBef>
                <a:spcPts val="400"/>
              </a:spcBef>
              <a:spcAft>
                <a:spcPts val="0"/>
              </a:spcAft>
              <a:buClr>
                <a:srgbClr val="000099"/>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87" name="Google Shape;487;p67"/>
          <p:cNvSpPr/>
          <p:nvPr/>
        </p:nvSpPr>
        <p:spPr>
          <a:xfrm>
            <a:off x="763621" y="4461752"/>
            <a:ext cx="48735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1" u="none" strike="noStrike" cap="none">
                <a:solidFill>
                  <a:srgbClr val="000000"/>
                </a:solidFill>
                <a:latin typeface="Arial"/>
                <a:ea typeface="Arial"/>
                <a:cs typeface="Arial"/>
                <a:sym typeface="Arial"/>
              </a:rPr>
              <a:t>Autonomous drone used to capture images </a:t>
            </a:r>
            <a:endParaRPr sz="1900"/>
          </a:p>
        </p:txBody>
      </p:sp>
      <p:sp>
        <p:nvSpPr>
          <p:cNvPr id="488" name="Google Shape;488;p67"/>
          <p:cNvSpPr/>
          <p:nvPr/>
        </p:nvSpPr>
        <p:spPr>
          <a:xfrm>
            <a:off x="6399467" y="5429855"/>
            <a:ext cx="6096000" cy="9441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1" i="0" u="none" strike="noStrike" cap="none">
                <a:solidFill>
                  <a:srgbClr val="000000"/>
                </a:solidFill>
                <a:latin typeface="Arial"/>
                <a:ea typeface="Arial"/>
                <a:cs typeface="Arial"/>
                <a:sym typeface="Arial"/>
              </a:rPr>
              <a:t>Problem: </a:t>
            </a:r>
            <a:r>
              <a:rPr lang="en-US" sz="2700" b="0" i="0" u="none" strike="noStrike" cap="none">
                <a:solidFill>
                  <a:srgbClr val="000000"/>
                </a:solidFill>
                <a:latin typeface="Arial"/>
                <a:ea typeface="Arial"/>
                <a:cs typeface="Arial"/>
                <a:sym typeface="Arial"/>
              </a:rPr>
              <a:t>identify corrosion on the internal surface of a penstock</a:t>
            </a: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8"/>
          <p:cNvSpPr txBox="1">
            <a:spLocks noGrp="1"/>
          </p:cNvSpPr>
          <p:nvPr>
            <p:ph type="title"/>
          </p:nvPr>
        </p:nvSpPr>
        <p:spPr>
          <a:xfrm>
            <a:off x="609600" y="86900"/>
            <a:ext cx="11175900" cy="12213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0" i="0" u="none" strike="noStrike" cap="none">
                <a:solidFill>
                  <a:srgbClr val="002060"/>
                </a:solidFill>
                <a:latin typeface="Calibri"/>
                <a:ea typeface="Calibri"/>
                <a:cs typeface="Calibri"/>
                <a:sym typeface="Calibri"/>
              </a:rPr>
              <a:t>Vision-based Penstock Inspection</a:t>
            </a:r>
            <a:endParaRPr/>
          </a:p>
        </p:txBody>
      </p:sp>
      <p:sp>
        <p:nvSpPr>
          <p:cNvPr id="494" name="Google Shape;494;p68"/>
          <p:cNvSpPr txBox="1">
            <a:spLocks noGrp="1"/>
          </p:cNvSpPr>
          <p:nvPr>
            <p:ph type="body" idx="1"/>
          </p:nvPr>
        </p:nvSpPr>
        <p:spPr>
          <a:xfrm>
            <a:off x="609600" y="1524000"/>
            <a:ext cx="10972800" cy="5043900"/>
          </a:xfrm>
          <a:prstGeom prst="rect">
            <a:avLst/>
          </a:prstGeom>
          <a:noFill/>
          <a:ln>
            <a:noFill/>
          </a:ln>
        </p:spPr>
        <p:txBody>
          <a:bodyPr spcFirstLastPara="1" wrap="square" lIns="121900" tIns="121900" rIns="121900" bIns="121900" anchor="t" anchorCtr="0">
            <a:noAutofit/>
          </a:bodyPr>
          <a:lstStyle/>
          <a:p>
            <a:pPr marL="342900" marR="0" lvl="0" indent="-342900" algn="l" rtl="0">
              <a:lnSpc>
                <a:spcPct val="100000"/>
              </a:lnSpc>
              <a:spcBef>
                <a:spcPts val="0"/>
              </a:spcBef>
              <a:spcAft>
                <a:spcPts val="0"/>
              </a:spcAft>
              <a:buClr>
                <a:srgbClr val="000099"/>
              </a:buClr>
              <a:buSzPts val="2800"/>
              <a:buFont typeface="Noto Sans Symbols"/>
              <a:buChar char="∙"/>
            </a:pPr>
            <a:r>
              <a:rPr lang="en-US" sz="2800" b="0" i="0" u="none" strike="noStrike" cap="none">
                <a:solidFill>
                  <a:schemeClr val="dk1"/>
                </a:solidFill>
                <a:latin typeface="Calibri"/>
                <a:ea typeface="Calibri"/>
                <a:cs typeface="Calibri"/>
                <a:sym typeface="Calibri"/>
              </a:rPr>
              <a:t>Problem formulation: supervised semantic image segmentation</a:t>
            </a:r>
            <a:endParaRPr/>
          </a:p>
        </p:txBody>
      </p:sp>
      <p:pic>
        <p:nvPicPr>
          <p:cNvPr id="495" name="Google Shape;495;p68"/>
          <p:cNvPicPr preferRelativeResize="0"/>
          <p:nvPr/>
        </p:nvPicPr>
        <p:blipFill rotWithShape="1">
          <a:blip r:embed="rId3">
            <a:alphaModFix/>
          </a:blip>
          <a:srcRect/>
          <a:stretch/>
        </p:blipFill>
        <p:spPr>
          <a:xfrm>
            <a:off x="1104900" y="2266041"/>
            <a:ext cx="5450179" cy="4360143"/>
          </a:xfrm>
          <a:prstGeom prst="rect">
            <a:avLst/>
          </a:prstGeom>
          <a:noFill/>
          <a:ln>
            <a:noFill/>
          </a:ln>
        </p:spPr>
      </p:pic>
      <p:pic>
        <p:nvPicPr>
          <p:cNvPr id="496" name="Google Shape;496;p68"/>
          <p:cNvPicPr preferRelativeResize="0"/>
          <p:nvPr/>
        </p:nvPicPr>
        <p:blipFill rotWithShape="1">
          <a:blip r:embed="rId4">
            <a:alphaModFix/>
          </a:blip>
          <a:srcRect l="52498" r="4168"/>
          <a:stretch/>
        </p:blipFill>
        <p:spPr>
          <a:xfrm>
            <a:off x="6555079" y="2266041"/>
            <a:ext cx="4723488" cy="4360143"/>
          </a:xfrm>
          <a:prstGeom prst="rect">
            <a:avLst/>
          </a:prstGeom>
          <a:noFill/>
          <a:ln>
            <a:noFill/>
          </a:ln>
        </p:spPr>
      </p:pic>
      <p:sp>
        <p:nvSpPr>
          <p:cNvPr id="497" name="Google Shape;497;p68"/>
          <p:cNvSpPr txBox="1"/>
          <p:nvPr/>
        </p:nvSpPr>
        <p:spPr>
          <a:xfrm>
            <a:off x="2903828" y="6096220"/>
            <a:ext cx="7302300" cy="533700"/>
          </a:xfrm>
          <a:prstGeom prst="rect">
            <a:avLst/>
          </a:prstGeom>
          <a:solidFill>
            <a:schemeClr val="lt1"/>
          </a:solid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2700"/>
              <a:buFont typeface="Arial"/>
              <a:buNone/>
            </a:pPr>
            <a:r>
              <a:rPr lang="en-US" sz="2700" b="0" i="0" u="none" strike="noStrike" cap="none">
                <a:solidFill>
                  <a:schemeClr val="dk1"/>
                </a:solidFill>
                <a:latin typeface="Arial"/>
                <a:ea typeface="Arial"/>
                <a:cs typeface="Arial"/>
                <a:sym typeface="Arial"/>
              </a:rPr>
              <a:t>Object of interest: corroded spots (in pink, red) </a:t>
            </a:r>
            <a:endParaRPr sz="1900"/>
          </a:p>
        </p:txBody>
      </p:sp>
      <p:cxnSp>
        <p:nvCxnSpPr>
          <p:cNvPr id="498" name="Google Shape;498;p68"/>
          <p:cNvCxnSpPr/>
          <p:nvPr/>
        </p:nvCxnSpPr>
        <p:spPr>
          <a:xfrm rot="10800000">
            <a:off x="3504456" y="3517805"/>
            <a:ext cx="3404100" cy="2574900"/>
          </a:xfrm>
          <a:prstGeom prst="straightConnector1">
            <a:avLst/>
          </a:prstGeom>
          <a:noFill/>
          <a:ln w="28575" cap="flat" cmpd="sng">
            <a:solidFill>
              <a:srgbClr val="E379BD"/>
            </a:solidFill>
            <a:prstDash val="solid"/>
            <a:round/>
            <a:headEnd type="none" w="sm" len="sm"/>
            <a:tailEnd type="triangle" w="med" len="med"/>
          </a:ln>
        </p:spPr>
      </p:cxnSp>
      <p:cxnSp>
        <p:nvCxnSpPr>
          <p:cNvPr id="499" name="Google Shape;499;p68"/>
          <p:cNvCxnSpPr/>
          <p:nvPr/>
        </p:nvCxnSpPr>
        <p:spPr>
          <a:xfrm rot="10800000">
            <a:off x="5968956" y="3882777"/>
            <a:ext cx="939600" cy="2202900"/>
          </a:xfrm>
          <a:prstGeom prst="straightConnector1">
            <a:avLst/>
          </a:prstGeom>
          <a:noFill/>
          <a:ln w="28575" cap="flat" cmpd="sng">
            <a:solidFill>
              <a:srgbClr val="E32D2D"/>
            </a:solidFill>
            <a:prstDash val="solid"/>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9"/>
          <p:cNvSpPr txBox="1">
            <a:spLocks noGrp="1"/>
          </p:cNvSpPr>
          <p:nvPr>
            <p:ph type="title"/>
          </p:nvPr>
        </p:nvSpPr>
        <p:spPr>
          <a:xfrm>
            <a:off x="609600" y="471055"/>
            <a:ext cx="10972800" cy="7500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0" i="0" u="none" strike="noStrike" cap="none">
                <a:solidFill>
                  <a:srgbClr val="002060"/>
                </a:solidFill>
                <a:latin typeface="Calibri"/>
                <a:ea typeface="Calibri"/>
                <a:cs typeface="Calibri"/>
                <a:sym typeface="Calibri"/>
              </a:rPr>
              <a:t>Challenges</a:t>
            </a:r>
            <a:endParaRPr/>
          </a:p>
        </p:txBody>
      </p:sp>
      <p:sp>
        <p:nvSpPr>
          <p:cNvPr id="505" name="Google Shape;505;p69"/>
          <p:cNvSpPr txBox="1">
            <a:spLocks noGrp="1"/>
          </p:cNvSpPr>
          <p:nvPr>
            <p:ph type="body" idx="1"/>
          </p:nvPr>
        </p:nvSpPr>
        <p:spPr>
          <a:xfrm>
            <a:off x="609600" y="1524000"/>
            <a:ext cx="5486400" cy="5043900"/>
          </a:xfrm>
          <a:prstGeom prst="rect">
            <a:avLst/>
          </a:prstGeom>
          <a:noFill/>
          <a:ln>
            <a:noFill/>
          </a:ln>
        </p:spPr>
        <p:txBody>
          <a:bodyPr spcFirstLastPara="1" wrap="square" lIns="121900" tIns="121900" rIns="121900" bIns="121900" anchor="t" anchorCtr="0">
            <a:noAutofit/>
          </a:bodyPr>
          <a:lstStyle/>
          <a:p>
            <a:pPr marL="342900" marR="0" lvl="0" indent="-342900" algn="l" rtl="0">
              <a:lnSpc>
                <a:spcPct val="100000"/>
              </a:lnSpc>
              <a:spcBef>
                <a:spcPts val="0"/>
              </a:spcBef>
              <a:spcAft>
                <a:spcPts val="0"/>
              </a:spcAft>
              <a:buClr>
                <a:srgbClr val="000099"/>
              </a:buClr>
              <a:buSzPts val="2800"/>
              <a:buFont typeface="Noto Sans Symbols"/>
              <a:buChar char="∙"/>
            </a:pPr>
            <a:r>
              <a:rPr lang="en-US" sz="2800" b="0" i="0" u="none" strike="noStrike" cap="none">
                <a:solidFill>
                  <a:schemeClr val="dk1"/>
                </a:solidFill>
                <a:latin typeface="Calibri"/>
                <a:ea typeface="Calibri"/>
                <a:cs typeface="Calibri"/>
                <a:sym typeface="Calibri"/>
              </a:rPr>
              <a:t>Object variance in size &amp; appearance</a:t>
            </a:r>
            <a:endParaRPr/>
          </a:p>
          <a:p>
            <a:pPr marL="749300" marR="0" lvl="1" indent="-292100" algn="l" rtl="0">
              <a:lnSpc>
                <a:spcPct val="100000"/>
              </a:lnSpc>
              <a:spcBef>
                <a:spcPts val="50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Use full image size</a:t>
            </a:r>
            <a:endParaRPr/>
          </a:p>
          <a:p>
            <a:pPr marL="749300" marR="0" lvl="1" indent="-292100" algn="l" rtl="0">
              <a:lnSpc>
                <a:spcPct val="100000"/>
              </a:lnSpc>
              <a:spcBef>
                <a:spcPts val="50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Semantic segmentation: associate each pixel with a class label</a:t>
            </a:r>
            <a:endParaRPr/>
          </a:p>
          <a:p>
            <a:pPr marL="457200" marR="0" lvl="1" indent="0" algn="l" rtl="0">
              <a:lnSpc>
                <a:spcPct val="100000"/>
              </a:lnSpc>
              <a:spcBef>
                <a:spcPts val="500"/>
              </a:spcBef>
              <a:spcAft>
                <a:spcPts val="0"/>
              </a:spcAft>
              <a:buClr>
                <a:srgbClr val="000099"/>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600"/>
              </a:spcBef>
              <a:spcAft>
                <a:spcPts val="0"/>
              </a:spcAft>
              <a:buClr>
                <a:srgbClr val="000099"/>
              </a:buClr>
              <a:buSzPts val="2800"/>
              <a:buFont typeface="Noto Sans Symbols"/>
              <a:buChar char="∙"/>
            </a:pPr>
            <a:r>
              <a:rPr lang="en-US" sz="2800" b="0" i="0" u="none" strike="noStrike" cap="none">
                <a:solidFill>
                  <a:schemeClr val="dk1"/>
                </a:solidFill>
                <a:latin typeface="Calibri"/>
                <a:ea typeface="Calibri"/>
                <a:cs typeface="Calibri"/>
                <a:sym typeface="Calibri"/>
              </a:rPr>
              <a:t>Uncertainty in human-labelling  </a:t>
            </a:r>
            <a:endParaRPr/>
          </a:p>
          <a:p>
            <a:pPr marL="749300" marR="0" lvl="1" indent="-292100" algn="l" rtl="0">
              <a:lnSpc>
                <a:spcPct val="100000"/>
              </a:lnSpc>
              <a:spcBef>
                <a:spcPts val="50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Use class weight to mitigate effect of wrong labeled pixels </a:t>
            </a:r>
            <a:endParaRPr/>
          </a:p>
        </p:txBody>
      </p:sp>
      <p:pic>
        <p:nvPicPr>
          <p:cNvPr id="506" name="Google Shape;506;p69"/>
          <p:cNvPicPr preferRelativeResize="0"/>
          <p:nvPr/>
        </p:nvPicPr>
        <p:blipFill rotWithShape="1">
          <a:blip r:embed="rId3">
            <a:alphaModFix/>
          </a:blip>
          <a:srcRect/>
          <a:stretch/>
        </p:blipFill>
        <p:spPr>
          <a:xfrm>
            <a:off x="6186248" y="4165600"/>
            <a:ext cx="6005754" cy="2402301"/>
          </a:xfrm>
          <a:prstGeom prst="rect">
            <a:avLst/>
          </a:prstGeom>
          <a:noFill/>
          <a:ln>
            <a:noFill/>
          </a:ln>
        </p:spPr>
      </p:pic>
      <p:pic>
        <p:nvPicPr>
          <p:cNvPr id="507" name="Google Shape;507;p69"/>
          <p:cNvPicPr preferRelativeResize="0"/>
          <p:nvPr/>
        </p:nvPicPr>
        <p:blipFill rotWithShape="1">
          <a:blip r:embed="rId4">
            <a:alphaModFix/>
          </a:blip>
          <a:srcRect/>
          <a:stretch/>
        </p:blipFill>
        <p:spPr>
          <a:xfrm>
            <a:off x="6186248" y="1499984"/>
            <a:ext cx="6005754" cy="2402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0"/>
          <p:cNvSpPr txBox="1">
            <a:spLocks noGrp="1"/>
          </p:cNvSpPr>
          <p:nvPr>
            <p:ph type="title"/>
          </p:nvPr>
        </p:nvSpPr>
        <p:spPr>
          <a:xfrm>
            <a:off x="609600" y="471055"/>
            <a:ext cx="10972800" cy="7500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0" i="0" u="none" strike="noStrike" cap="none">
                <a:solidFill>
                  <a:srgbClr val="002060"/>
                </a:solidFill>
                <a:latin typeface="Calibri"/>
                <a:ea typeface="Calibri"/>
                <a:cs typeface="Calibri"/>
                <a:sym typeface="Calibri"/>
              </a:rPr>
              <a:t>Challenges</a:t>
            </a:r>
            <a:endParaRPr/>
          </a:p>
        </p:txBody>
      </p:sp>
      <p:sp>
        <p:nvSpPr>
          <p:cNvPr id="513" name="Google Shape;513;p70"/>
          <p:cNvSpPr txBox="1">
            <a:spLocks noGrp="1"/>
          </p:cNvSpPr>
          <p:nvPr>
            <p:ph type="body" idx="1"/>
          </p:nvPr>
        </p:nvSpPr>
        <p:spPr>
          <a:xfrm>
            <a:off x="609600" y="1524000"/>
            <a:ext cx="10972800" cy="5043900"/>
          </a:xfrm>
          <a:prstGeom prst="rect">
            <a:avLst/>
          </a:prstGeom>
          <a:noFill/>
          <a:ln>
            <a:noFill/>
          </a:ln>
        </p:spPr>
        <p:txBody>
          <a:bodyPr spcFirstLastPara="1" wrap="square" lIns="121900" tIns="121900" rIns="121900" bIns="121900" anchor="t" anchorCtr="0">
            <a:noAutofit/>
          </a:bodyPr>
          <a:lstStyle/>
          <a:p>
            <a:pPr marL="342900" marR="0" lvl="0" indent="-342900" algn="l" rtl="0">
              <a:lnSpc>
                <a:spcPct val="100000"/>
              </a:lnSpc>
              <a:spcBef>
                <a:spcPts val="0"/>
              </a:spcBef>
              <a:spcAft>
                <a:spcPts val="0"/>
              </a:spcAft>
              <a:buClr>
                <a:srgbClr val="000099"/>
              </a:buClr>
              <a:buSzPts val="2800"/>
              <a:buFont typeface="Noto Sans Symbols"/>
              <a:buChar char="∙"/>
            </a:pPr>
            <a:r>
              <a:rPr lang="en-US" sz="2800" b="0" i="0" u="none" strike="noStrike" cap="none">
                <a:solidFill>
                  <a:schemeClr val="dk1"/>
                </a:solidFill>
                <a:latin typeface="Calibri"/>
                <a:ea typeface="Calibri"/>
                <a:cs typeface="Calibri"/>
                <a:sym typeface="Calibri"/>
              </a:rPr>
              <a:t>Class Imbalance</a:t>
            </a:r>
            <a:endParaRPr/>
          </a:p>
          <a:p>
            <a:pPr marL="749300" marR="0" lvl="1" indent="-292100" algn="l" rtl="0">
              <a:lnSpc>
                <a:spcPct val="100000"/>
              </a:lnSpc>
              <a:spcBef>
                <a:spcPts val="50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Utilize  focal loss &amp; class weights </a:t>
            </a:r>
            <a:endParaRPr/>
          </a:p>
        </p:txBody>
      </p:sp>
      <p:pic>
        <p:nvPicPr>
          <p:cNvPr id="514" name="Google Shape;514;p70"/>
          <p:cNvPicPr preferRelativeResize="0"/>
          <p:nvPr/>
        </p:nvPicPr>
        <p:blipFill rotWithShape="1">
          <a:blip r:embed="rId3">
            <a:alphaModFix/>
          </a:blip>
          <a:srcRect/>
          <a:stretch/>
        </p:blipFill>
        <p:spPr>
          <a:xfrm>
            <a:off x="2388125" y="2873476"/>
            <a:ext cx="7415750" cy="3694424"/>
          </a:xfrm>
          <a:prstGeom prst="rect">
            <a:avLst/>
          </a:prstGeom>
          <a:noFill/>
          <a:ln>
            <a:noFill/>
          </a:ln>
        </p:spPr>
      </p:pic>
      <p:sp>
        <p:nvSpPr>
          <p:cNvPr id="515" name="Google Shape;515;p70"/>
          <p:cNvSpPr txBox="1"/>
          <p:nvPr/>
        </p:nvSpPr>
        <p:spPr>
          <a:xfrm>
            <a:off x="4086535" y="2647773"/>
            <a:ext cx="5907300" cy="451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00000"/>
                </a:solidFill>
                <a:latin typeface="Arial"/>
                <a:ea typeface="Arial"/>
                <a:cs typeface="Arial"/>
                <a:sym typeface="Arial"/>
              </a:rPr>
              <a:t>Class Distribution in Training Dataset (%)</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71"/>
          <p:cNvSpPr txBox="1">
            <a:spLocks noGrp="1"/>
          </p:cNvSpPr>
          <p:nvPr>
            <p:ph type="title"/>
          </p:nvPr>
        </p:nvSpPr>
        <p:spPr>
          <a:xfrm>
            <a:off x="609600" y="471055"/>
            <a:ext cx="10972800" cy="7500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0" i="0" u="none" strike="noStrike" cap="none">
                <a:solidFill>
                  <a:srgbClr val="002060"/>
                </a:solidFill>
                <a:latin typeface="Calibri"/>
                <a:ea typeface="Calibri"/>
                <a:cs typeface="Calibri"/>
                <a:sym typeface="Calibri"/>
              </a:rPr>
              <a:t>Results</a:t>
            </a:r>
            <a:endParaRPr/>
          </a:p>
        </p:txBody>
      </p:sp>
      <p:sp>
        <p:nvSpPr>
          <p:cNvPr id="521" name="Google Shape;521;p71"/>
          <p:cNvSpPr txBox="1">
            <a:spLocks noGrp="1"/>
          </p:cNvSpPr>
          <p:nvPr>
            <p:ph type="body" idx="1"/>
          </p:nvPr>
        </p:nvSpPr>
        <p:spPr>
          <a:xfrm>
            <a:off x="609600" y="1524000"/>
            <a:ext cx="10972800" cy="50439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rgbClr val="000099"/>
              </a:buClr>
              <a:buSzPts val="2800"/>
              <a:buFont typeface="Noto Sans Symbols"/>
              <a:buNone/>
            </a:pPr>
            <a:endParaRPr sz="2800" b="0" i="0" u="none" strike="noStrike" cap="none">
              <a:solidFill>
                <a:schemeClr val="dk1"/>
              </a:solidFill>
              <a:latin typeface="Calibri"/>
              <a:ea typeface="Calibri"/>
              <a:cs typeface="Calibri"/>
              <a:sym typeface="Calibri"/>
            </a:endParaRPr>
          </a:p>
        </p:txBody>
      </p:sp>
      <p:pic>
        <p:nvPicPr>
          <p:cNvPr id="2" name="small_tunnel inspect segmentation icra">
            <a:hlinkClick r:id="" action="ppaction://media"/>
            <a:extLst>
              <a:ext uri="{FF2B5EF4-FFF2-40B4-BE49-F238E27FC236}">
                <a16:creationId xmlns:a16="http://schemas.microsoft.com/office/drawing/2014/main" id="{5027A78D-859D-4567-AA8E-11611277FB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120" y="48883"/>
            <a:ext cx="12120880" cy="6817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3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2"/>
          <p:cNvSpPr txBox="1">
            <a:spLocks noGrp="1"/>
          </p:cNvSpPr>
          <p:nvPr>
            <p:ph type="title"/>
          </p:nvPr>
        </p:nvSpPr>
        <p:spPr>
          <a:xfrm>
            <a:off x="609600" y="471055"/>
            <a:ext cx="10972800" cy="750000"/>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0" i="0" u="none" strike="noStrike" cap="none">
                <a:solidFill>
                  <a:srgbClr val="002060"/>
                </a:solidFill>
                <a:latin typeface="Calibri"/>
                <a:ea typeface="Calibri"/>
                <a:cs typeface="Calibri"/>
                <a:sym typeface="Calibri"/>
              </a:rPr>
              <a:t>Remained Challenges </a:t>
            </a:r>
            <a:endParaRPr/>
          </a:p>
        </p:txBody>
      </p:sp>
      <p:sp>
        <p:nvSpPr>
          <p:cNvPr id="528" name="Google Shape;528;p72"/>
          <p:cNvSpPr txBox="1">
            <a:spLocks noGrp="1"/>
          </p:cNvSpPr>
          <p:nvPr>
            <p:ph type="body" idx="1"/>
          </p:nvPr>
        </p:nvSpPr>
        <p:spPr>
          <a:xfrm>
            <a:off x="609600" y="1524000"/>
            <a:ext cx="10972800" cy="5043900"/>
          </a:xfrm>
          <a:prstGeom prst="rect">
            <a:avLst/>
          </a:prstGeom>
          <a:noFill/>
          <a:ln>
            <a:noFill/>
          </a:ln>
        </p:spPr>
        <p:txBody>
          <a:bodyPr spcFirstLastPara="1" wrap="square" lIns="121900" tIns="121900" rIns="121900" bIns="121900" anchor="t" anchorCtr="0">
            <a:noAutofit/>
          </a:bodyPr>
          <a:lstStyle/>
          <a:p>
            <a:pPr marL="342900" marR="0" lvl="0" indent="-342900" algn="l" rtl="0">
              <a:lnSpc>
                <a:spcPct val="100000"/>
              </a:lnSpc>
              <a:spcBef>
                <a:spcPts val="0"/>
              </a:spcBef>
              <a:spcAft>
                <a:spcPts val="0"/>
              </a:spcAft>
              <a:buClr>
                <a:srgbClr val="000099"/>
              </a:buClr>
              <a:buSzPts val="2800"/>
              <a:buFont typeface="Noto Sans Symbols"/>
              <a:buChar char="∙"/>
            </a:pPr>
            <a:r>
              <a:rPr lang="en-US" sz="2800" b="0" i="0" u="none" strike="noStrike" cap="none">
                <a:solidFill>
                  <a:schemeClr val="dk1"/>
                </a:solidFill>
                <a:latin typeface="Calibri"/>
                <a:ea typeface="Calibri"/>
                <a:cs typeface="Calibri"/>
                <a:sym typeface="Calibri"/>
              </a:rPr>
              <a:t>Dust noise</a:t>
            </a:r>
            <a:endParaRPr/>
          </a:p>
        </p:txBody>
      </p:sp>
      <p:pic>
        <p:nvPicPr>
          <p:cNvPr id="529" name="Google Shape;529;p72"/>
          <p:cNvPicPr preferRelativeResize="0"/>
          <p:nvPr/>
        </p:nvPicPr>
        <p:blipFill rotWithShape="1">
          <a:blip r:embed="rId3">
            <a:alphaModFix/>
          </a:blip>
          <a:srcRect l="2011" r="3111"/>
          <a:stretch/>
        </p:blipFill>
        <p:spPr>
          <a:xfrm>
            <a:off x="6070600" y="2186399"/>
            <a:ext cx="4763347" cy="4419600"/>
          </a:xfrm>
          <a:prstGeom prst="rect">
            <a:avLst/>
          </a:prstGeom>
          <a:noFill/>
          <a:ln>
            <a:noFill/>
          </a:ln>
        </p:spPr>
      </p:pic>
      <p:pic>
        <p:nvPicPr>
          <p:cNvPr id="530" name="Google Shape;530;p72"/>
          <p:cNvPicPr preferRelativeResize="0"/>
          <p:nvPr/>
        </p:nvPicPr>
        <p:blipFill rotWithShape="1">
          <a:blip r:embed="rId4">
            <a:alphaModFix/>
          </a:blip>
          <a:srcRect l="4137" r="6886"/>
          <a:stretch/>
        </p:blipFill>
        <p:spPr>
          <a:xfrm>
            <a:off x="1307252" y="2186399"/>
            <a:ext cx="4763347" cy="4419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3"/>
          <p:cNvSpPr txBox="1">
            <a:spLocks noGrp="1"/>
          </p:cNvSpPr>
          <p:nvPr>
            <p:ph type="title"/>
          </p:nvPr>
        </p:nvSpPr>
        <p:spPr>
          <a:xfrm>
            <a:off x="4273900" y="0"/>
            <a:ext cx="2992500" cy="742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Main Topics</a:t>
            </a:r>
            <a:endParaRPr/>
          </a:p>
        </p:txBody>
      </p:sp>
      <p:sp>
        <p:nvSpPr>
          <p:cNvPr id="536" name="Google Shape;536;p73"/>
          <p:cNvSpPr txBox="1">
            <a:spLocks noGrp="1"/>
          </p:cNvSpPr>
          <p:nvPr>
            <p:ph type="body" idx="1"/>
          </p:nvPr>
        </p:nvSpPr>
        <p:spPr>
          <a:xfrm>
            <a:off x="1634350" y="742100"/>
            <a:ext cx="8271600" cy="61158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Introduction</a:t>
            </a:r>
            <a:endParaRPr sz="3000" b="1">
              <a:solidFill>
                <a:srgbClr val="D9D9D9"/>
              </a:solidFill>
            </a:endParaRPr>
          </a:p>
          <a:p>
            <a:pPr marL="457200" marR="0" lvl="0" indent="0" algn="l" rtl="0">
              <a:lnSpc>
                <a:spcPct val="70000"/>
              </a:lnSpc>
              <a:spcBef>
                <a:spcPts val="0"/>
              </a:spcBef>
              <a:spcAft>
                <a:spcPts val="0"/>
              </a:spcAft>
              <a:buNone/>
            </a:pPr>
            <a:endParaRPr sz="3000" b="1">
              <a:solidFill>
                <a:srgbClr val="D9D9D9"/>
              </a:solidFill>
            </a:endParaRPr>
          </a:p>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Vision-based Robotics Applications (Examples)</a:t>
            </a:r>
            <a:endParaRPr sz="3000" b="1">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Visual Odometry</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Object Detection &amp; Segmentation for Inspection </a:t>
            </a:r>
            <a:endParaRPr>
              <a:solidFill>
                <a:srgbClr val="D9D9D9"/>
              </a:solidFill>
            </a:endParaRPr>
          </a:p>
          <a:p>
            <a:pPr marL="457200" marR="0" lvl="0" indent="0" algn="l" rtl="0">
              <a:lnSpc>
                <a:spcPct val="70000"/>
              </a:lnSpc>
              <a:spcBef>
                <a:spcPts val="0"/>
              </a:spcBef>
              <a:spcAft>
                <a:spcPts val="0"/>
              </a:spcAft>
              <a:buNone/>
            </a:pPr>
            <a:endParaRPr sz="1960"/>
          </a:p>
          <a:p>
            <a:pPr marL="457200" marR="0" lvl="0" indent="-419100" algn="l" rtl="0">
              <a:lnSpc>
                <a:spcPct val="70000"/>
              </a:lnSpc>
              <a:spcBef>
                <a:spcPts val="0"/>
              </a:spcBef>
              <a:spcAft>
                <a:spcPts val="0"/>
              </a:spcAft>
              <a:buSzPts val="3000"/>
              <a:buAutoNum type="arabicPeriod"/>
            </a:pPr>
            <a:r>
              <a:rPr lang="en-US" sz="3000" b="1"/>
              <a:t>Challenges </a:t>
            </a:r>
            <a:endParaRPr sz="3000" b="1"/>
          </a:p>
          <a:p>
            <a:pPr marL="914400" marR="0" lvl="1" indent="-381000" algn="l" rtl="0">
              <a:lnSpc>
                <a:spcPct val="70000"/>
              </a:lnSpc>
              <a:spcBef>
                <a:spcPts val="0"/>
              </a:spcBef>
              <a:spcAft>
                <a:spcPts val="0"/>
              </a:spcAft>
              <a:buSzPts val="2400"/>
              <a:buAutoNum type="alphaLcPeriod"/>
            </a:pPr>
            <a:r>
              <a:rPr lang="en-US"/>
              <a:t>Resource Limitation </a:t>
            </a:r>
            <a:endParaRPr/>
          </a:p>
          <a:p>
            <a:pPr marL="914400" marR="0" lvl="1" indent="-381000" algn="l" rtl="0">
              <a:lnSpc>
                <a:spcPct val="70000"/>
              </a:lnSpc>
              <a:spcBef>
                <a:spcPts val="0"/>
              </a:spcBef>
              <a:spcAft>
                <a:spcPts val="0"/>
              </a:spcAft>
              <a:buSzPts val="2400"/>
              <a:buAutoNum type="alphaLcPeriod"/>
            </a:pPr>
            <a:r>
              <a:rPr lang="en-US"/>
              <a:t>Real Time Inference</a:t>
            </a:r>
            <a:endParaRPr/>
          </a:p>
          <a:p>
            <a:pPr marL="914400" marR="0" lvl="1" indent="-381000" algn="l" rtl="0">
              <a:lnSpc>
                <a:spcPct val="70000"/>
              </a:lnSpc>
              <a:spcBef>
                <a:spcPts val="0"/>
              </a:spcBef>
              <a:spcAft>
                <a:spcPts val="0"/>
              </a:spcAft>
              <a:buSzPts val="2400"/>
              <a:buAutoNum type="alphaLcPeriod"/>
            </a:pPr>
            <a:r>
              <a:rPr lang="en-US"/>
              <a:t>Sparse Inputs </a:t>
            </a:r>
            <a:endParaRPr/>
          </a:p>
          <a:p>
            <a:pPr marL="914400" marR="0" lvl="0" indent="0" algn="l" rtl="0">
              <a:lnSpc>
                <a:spcPct val="70000"/>
              </a:lnSpc>
              <a:spcBef>
                <a:spcPts val="0"/>
              </a:spcBef>
              <a:spcAft>
                <a:spcPts val="0"/>
              </a:spcAft>
              <a:buNone/>
            </a:pPr>
            <a:endParaRPr sz="3000"/>
          </a:p>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 Efficient Convolution </a:t>
            </a:r>
            <a:endParaRPr sz="3000" b="1">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Dilated Convolution </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Deformable Convolution </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Continuous Convolution</a:t>
            </a:r>
            <a:endParaRPr>
              <a:solidFill>
                <a:srgbClr val="D9D9D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txBox="1">
            <a:spLocks noGrp="1"/>
          </p:cNvSpPr>
          <p:nvPr>
            <p:ph type="title"/>
          </p:nvPr>
        </p:nvSpPr>
        <p:spPr>
          <a:xfrm>
            <a:off x="838200" y="18415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Robotic Vision </a:t>
            </a:r>
            <a:r>
              <a:rPr lang="en-US" dirty="0"/>
              <a:t>Challenges</a:t>
            </a:r>
            <a:endParaRPr dirty="0"/>
          </a:p>
        </p:txBody>
      </p:sp>
      <p:sp>
        <p:nvSpPr>
          <p:cNvPr id="542" name="Google Shape;542;p74"/>
          <p:cNvSpPr txBox="1">
            <a:spLocks noGrp="1"/>
          </p:cNvSpPr>
          <p:nvPr>
            <p:ph type="body" idx="1"/>
          </p:nvPr>
        </p:nvSpPr>
        <p:spPr>
          <a:xfrm>
            <a:off x="838200" y="1445410"/>
            <a:ext cx="7232780" cy="541259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There are multiple characteristics from which robotic vision distinguish itself from machine vision </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Unlike machine vision, robotic vision is much more </a:t>
            </a:r>
            <a:r>
              <a:rPr lang="en-US" sz="2800" b="1" i="0" u="none" strike="noStrike" cap="none" dirty="0">
                <a:solidFill>
                  <a:schemeClr val="dk1"/>
                </a:solidFill>
                <a:latin typeface="Calibri"/>
                <a:ea typeface="Calibri"/>
                <a:cs typeface="Calibri"/>
                <a:sym typeface="Calibri"/>
              </a:rPr>
              <a:t>subject to onboard computation resource</a:t>
            </a:r>
            <a:r>
              <a:rPr lang="en-US" sz="2800" b="0" i="0" u="none" strike="noStrike" cap="none" dirty="0">
                <a:solidFill>
                  <a:schemeClr val="dk1"/>
                </a:solidFill>
                <a:latin typeface="Calibri"/>
                <a:ea typeface="Calibri"/>
                <a:cs typeface="Calibri"/>
                <a:sym typeface="Calibri"/>
              </a:rPr>
              <a:t>: limited carrying weight &amp; battery life =&gt; limited resources  </a:t>
            </a:r>
            <a:endParaRPr dirty="0"/>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543" name="Google Shape;543;p74"/>
          <p:cNvPicPr preferRelativeResize="0"/>
          <p:nvPr/>
        </p:nvPicPr>
        <p:blipFill rotWithShape="1">
          <a:blip r:embed="rId3">
            <a:alphaModFix/>
          </a:blip>
          <a:srcRect b="22400"/>
          <a:stretch/>
        </p:blipFill>
        <p:spPr>
          <a:xfrm>
            <a:off x="2629806" y="4929040"/>
            <a:ext cx="1786553" cy="1494818"/>
          </a:xfrm>
          <a:prstGeom prst="rect">
            <a:avLst/>
          </a:prstGeom>
          <a:noFill/>
          <a:ln w="9525" cap="flat" cmpd="sng">
            <a:solidFill>
              <a:schemeClr val="dk1"/>
            </a:solidFill>
            <a:prstDash val="solid"/>
            <a:round/>
            <a:headEnd type="none" w="sm" len="sm"/>
            <a:tailEnd type="none" w="sm" len="sm"/>
          </a:ln>
        </p:spPr>
      </p:pic>
      <p:pic>
        <p:nvPicPr>
          <p:cNvPr id="544" name="Google Shape;544;p74"/>
          <p:cNvPicPr preferRelativeResize="0"/>
          <p:nvPr/>
        </p:nvPicPr>
        <p:blipFill rotWithShape="1">
          <a:blip r:embed="rId4">
            <a:alphaModFix/>
          </a:blip>
          <a:srcRect l="25524" b="22400"/>
          <a:stretch/>
        </p:blipFill>
        <p:spPr>
          <a:xfrm>
            <a:off x="4588672" y="4915967"/>
            <a:ext cx="2364045" cy="1494818"/>
          </a:xfrm>
          <a:prstGeom prst="rect">
            <a:avLst/>
          </a:prstGeom>
          <a:noFill/>
          <a:ln>
            <a:noFill/>
          </a:ln>
        </p:spPr>
      </p:pic>
      <p:pic>
        <p:nvPicPr>
          <p:cNvPr id="545" name="Google Shape;545;p74"/>
          <p:cNvPicPr preferRelativeResize="0"/>
          <p:nvPr/>
        </p:nvPicPr>
        <p:blipFill rotWithShape="1">
          <a:blip r:embed="rId5">
            <a:alphaModFix/>
          </a:blip>
          <a:srcRect/>
          <a:stretch/>
        </p:blipFill>
        <p:spPr>
          <a:xfrm>
            <a:off x="8198499" y="1445410"/>
            <a:ext cx="3834882" cy="2074731"/>
          </a:xfrm>
          <a:prstGeom prst="rect">
            <a:avLst/>
          </a:prstGeom>
          <a:noFill/>
          <a:ln>
            <a:noFill/>
          </a:ln>
        </p:spPr>
      </p:pic>
      <p:pic>
        <p:nvPicPr>
          <p:cNvPr id="546" name="Google Shape;546;p74"/>
          <p:cNvPicPr preferRelativeResize="0"/>
          <p:nvPr/>
        </p:nvPicPr>
        <p:blipFill rotWithShape="1">
          <a:blip r:embed="rId6">
            <a:alphaModFix/>
          </a:blip>
          <a:srcRect/>
          <a:stretch/>
        </p:blipFill>
        <p:spPr>
          <a:xfrm>
            <a:off x="10837217" y="2544245"/>
            <a:ext cx="1196163" cy="972382"/>
          </a:xfrm>
          <a:prstGeom prst="rect">
            <a:avLst/>
          </a:prstGeom>
          <a:noFill/>
          <a:ln>
            <a:noFill/>
          </a:ln>
        </p:spPr>
      </p:pic>
      <p:grpSp>
        <p:nvGrpSpPr>
          <p:cNvPr id="547" name="Google Shape;547;p74"/>
          <p:cNvGrpSpPr/>
          <p:nvPr/>
        </p:nvGrpSpPr>
        <p:grpSpPr>
          <a:xfrm>
            <a:off x="7173265" y="4915967"/>
            <a:ext cx="4785600" cy="1028288"/>
            <a:chOff x="7173265" y="4915967"/>
            <a:chExt cx="4785600" cy="1028288"/>
          </a:xfrm>
        </p:grpSpPr>
        <p:pic>
          <p:nvPicPr>
            <p:cNvPr id="548" name="Google Shape;548;p74"/>
            <p:cNvPicPr preferRelativeResize="0"/>
            <p:nvPr/>
          </p:nvPicPr>
          <p:blipFill rotWithShape="1">
            <a:blip r:embed="rId7">
              <a:alphaModFix/>
            </a:blip>
            <a:srcRect r="3407" b="6434"/>
            <a:stretch/>
          </p:blipFill>
          <p:spPr>
            <a:xfrm>
              <a:off x="7173267" y="4915967"/>
              <a:ext cx="4768954" cy="401049"/>
            </a:xfrm>
            <a:prstGeom prst="rect">
              <a:avLst/>
            </a:prstGeom>
            <a:noFill/>
            <a:ln>
              <a:noFill/>
            </a:ln>
          </p:spPr>
        </p:pic>
        <p:pic>
          <p:nvPicPr>
            <p:cNvPr id="549" name="Google Shape;549;p74"/>
            <p:cNvPicPr preferRelativeResize="0"/>
            <p:nvPr/>
          </p:nvPicPr>
          <p:blipFill rotWithShape="1">
            <a:blip r:embed="rId8">
              <a:alphaModFix/>
            </a:blip>
            <a:srcRect/>
            <a:stretch/>
          </p:blipFill>
          <p:spPr>
            <a:xfrm>
              <a:off x="7182596" y="5269391"/>
              <a:ext cx="4776269" cy="390525"/>
            </a:xfrm>
            <a:prstGeom prst="rect">
              <a:avLst/>
            </a:prstGeom>
            <a:noFill/>
            <a:ln>
              <a:noFill/>
            </a:ln>
          </p:spPr>
        </p:pic>
        <p:pic>
          <p:nvPicPr>
            <p:cNvPr id="550" name="Google Shape;550;p74"/>
            <p:cNvPicPr preferRelativeResize="0"/>
            <p:nvPr/>
          </p:nvPicPr>
          <p:blipFill rotWithShape="1">
            <a:blip r:embed="rId9">
              <a:alphaModFix/>
            </a:blip>
            <a:srcRect/>
            <a:stretch/>
          </p:blipFill>
          <p:spPr>
            <a:xfrm>
              <a:off x="7173265" y="5601355"/>
              <a:ext cx="4768955" cy="342900"/>
            </a:xfrm>
            <a:prstGeom prst="rect">
              <a:avLst/>
            </a:prstGeom>
            <a:noFill/>
            <a:ln>
              <a:noFill/>
            </a:ln>
          </p:spPr>
        </p:pic>
      </p:grpSp>
      <p:sp>
        <p:nvSpPr>
          <p:cNvPr id="551" name="Google Shape;551;p74"/>
          <p:cNvSpPr txBox="1"/>
          <p:nvPr/>
        </p:nvSpPr>
        <p:spPr>
          <a:xfrm>
            <a:off x="2629806" y="5944255"/>
            <a:ext cx="110913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Tegra X2</a:t>
            </a:r>
            <a:endParaRPr/>
          </a:p>
        </p:txBody>
      </p:sp>
      <p:sp>
        <p:nvSpPr>
          <p:cNvPr id="552" name="Google Shape;552;p74"/>
          <p:cNvSpPr txBox="1"/>
          <p:nvPr/>
        </p:nvSpPr>
        <p:spPr>
          <a:xfrm>
            <a:off x="6036472" y="5555952"/>
            <a:ext cx="91624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Geforce GTX</a:t>
            </a:r>
            <a:endParaRPr/>
          </a:p>
        </p:txBody>
      </p:sp>
      <p:sp>
        <p:nvSpPr>
          <p:cNvPr id="553" name="Google Shape;553;p74"/>
          <p:cNvSpPr txBox="1"/>
          <p:nvPr/>
        </p:nvSpPr>
        <p:spPr>
          <a:xfrm>
            <a:off x="8676895" y="6041453"/>
            <a:ext cx="21603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11x less powerful!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8"/>
          <p:cNvSpPr txBox="1">
            <a:spLocks noGrp="1"/>
          </p:cNvSpPr>
          <p:nvPr>
            <p:ph type="title"/>
          </p:nvPr>
        </p:nvSpPr>
        <p:spPr>
          <a:xfrm>
            <a:off x="4273900" y="0"/>
            <a:ext cx="2992500" cy="742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Main Topics</a:t>
            </a:r>
            <a:endParaRPr/>
          </a:p>
        </p:txBody>
      </p:sp>
      <p:sp>
        <p:nvSpPr>
          <p:cNvPr id="249" name="Google Shape;249;p48"/>
          <p:cNvSpPr txBox="1">
            <a:spLocks noGrp="1"/>
          </p:cNvSpPr>
          <p:nvPr>
            <p:ph type="body" idx="1"/>
          </p:nvPr>
        </p:nvSpPr>
        <p:spPr>
          <a:xfrm>
            <a:off x="1634350" y="742100"/>
            <a:ext cx="8271600" cy="61158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70000"/>
              </a:lnSpc>
              <a:spcBef>
                <a:spcPts val="0"/>
              </a:spcBef>
              <a:spcAft>
                <a:spcPts val="0"/>
              </a:spcAft>
              <a:buSzPts val="3000"/>
              <a:buAutoNum type="arabicPeriod"/>
            </a:pPr>
            <a:r>
              <a:rPr lang="en-US" sz="3000" b="1"/>
              <a:t>Introduction</a:t>
            </a:r>
            <a:endParaRPr sz="3000" b="1"/>
          </a:p>
          <a:p>
            <a:pPr marL="457200" marR="0" lvl="0" indent="0" algn="l" rtl="0">
              <a:lnSpc>
                <a:spcPct val="70000"/>
              </a:lnSpc>
              <a:spcBef>
                <a:spcPts val="0"/>
              </a:spcBef>
              <a:spcAft>
                <a:spcPts val="0"/>
              </a:spcAft>
              <a:buNone/>
            </a:pPr>
            <a:endParaRPr sz="3000" b="1"/>
          </a:p>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Vision-based Robotics Applications (Examples)</a:t>
            </a:r>
            <a:endParaRPr sz="3000" b="1">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Visual Odometry</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Object Detection &amp; Segmentation for Inspection </a:t>
            </a:r>
            <a:endParaRPr>
              <a:solidFill>
                <a:srgbClr val="D9D9D9"/>
              </a:solidFill>
            </a:endParaRPr>
          </a:p>
          <a:p>
            <a:pPr marL="457200" marR="0" lvl="0" indent="0" algn="l" rtl="0">
              <a:lnSpc>
                <a:spcPct val="70000"/>
              </a:lnSpc>
              <a:spcBef>
                <a:spcPts val="0"/>
              </a:spcBef>
              <a:spcAft>
                <a:spcPts val="0"/>
              </a:spcAft>
              <a:buNone/>
            </a:pPr>
            <a:endParaRPr sz="1960">
              <a:solidFill>
                <a:srgbClr val="D9D9D9"/>
              </a:solidFill>
            </a:endParaRPr>
          </a:p>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Challenges </a:t>
            </a:r>
            <a:endParaRPr sz="3000" b="1">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Resource Limitation </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Real Time Inference</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Sparse Inputs </a:t>
            </a:r>
            <a:endParaRPr>
              <a:solidFill>
                <a:srgbClr val="D9D9D9"/>
              </a:solidFill>
            </a:endParaRPr>
          </a:p>
          <a:p>
            <a:pPr marL="914400" marR="0" lvl="0" indent="0" algn="l" rtl="0">
              <a:lnSpc>
                <a:spcPct val="70000"/>
              </a:lnSpc>
              <a:spcBef>
                <a:spcPts val="0"/>
              </a:spcBef>
              <a:spcAft>
                <a:spcPts val="0"/>
              </a:spcAft>
              <a:buNone/>
            </a:pPr>
            <a:endParaRPr sz="3000">
              <a:solidFill>
                <a:srgbClr val="D9D9D9"/>
              </a:solidFill>
            </a:endParaRPr>
          </a:p>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 Efficient Convolution </a:t>
            </a:r>
            <a:endParaRPr sz="3000" b="1">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Dilated Convolution </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Deformable Convolution </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Continuous Convolution</a:t>
            </a:r>
            <a:endParaRPr>
              <a:solidFill>
                <a:srgbClr val="D9D9D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5"/>
          <p:cNvSpPr txBox="1">
            <a:spLocks noGrp="1"/>
          </p:cNvSpPr>
          <p:nvPr>
            <p:ph type="title"/>
          </p:nvPr>
        </p:nvSpPr>
        <p:spPr>
          <a:xfrm>
            <a:off x="838200" y="184150"/>
            <a:ext cx="10515600" cy="1325563"/>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dirty="0"/>
              <a:t>Robotic Vision Challenges</a:t>
            </a:r>
            <a:endParaRPr dirty="0"/>
          </a:p>
        </p:txBody>
      </p:sp>
      <p:sp>
        <p:nvSpPr>
          <p:cNvPr id="559" name="Google Shape;559;p75"/>
          <p:cNvSpPr txBox="1">
            <a:spLocks noGrp="1"/>
          </p:cNvSpPr>
          <p:nvPr>
            <p:ph type="body" idx="1"/>
          </p:nvPr>
        </p:nvSpPr>
        <p:spPr>
          <a:xfrm>
            <a:off x="838200" y="1445410"/>
            <a:ext cx="7232780" cy="541259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dirty="0">
                <a:solidFill>
                  <a:schemeClr val="dk1"/>
                </a:solidFill>
                <a:latin typeface="Calibri"/>
                <a:ea typeface="Calibri"/>
                <a:cs typeface="Calibri"/>
                <a:sym typeface="Calibri"/>
              </a:rPr>
              <a:t>Unlike machine vision, robotic vision is subject to real time running, given limited resource: action in real time if and only if perception in real time.  </a:t>
            </a:r>
            <a:endParaRPr dirty="0"/>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dirty="0">
              <a:solidFill>
                <a:schemeClr val="dk1"/>
              </a:solidFill>
              <a:latin typeface="Calibri"/>
              <a:ea typeface="Calibri"/>
              <a:cs typeface="Calibri"/>
              <a:sym typeface="Calibri"/>
            </a:endParaRPr>
          </a:p>
        </p:txBody>
      </p:sp>
      <p:grpSp>
        <p:nvGrpSpPr>
          <p:cNvPr id="560" name="Google Shape;560;p75"/>
          <p:cNvGrpSpPr/>
          <p:nvPr/>
        </p:nvGrpSpPr>
        <p:grpSpPr>
          <a:xfrm>
            <a:off x="7338652" y="5093942"/>
            <a:ext cx="4785600" cy="1028288"/>
            <a:chOff x="7173265" y="4915967"/>
            <a:chExt cx="4785600" cy="1028288"/>
          </a:xfrm>
        </p:grpSpPr>
        <p:pic>
          <p:nvPicPr>
            <p:cNvPr id="561" name="Google Shape;561;p75"/>
            <p:cNvPicPr preferRelativeResize="0"/>
            <p:nvPr/>
          </p:nvPicPr>
          <p:blipFill rotWithShape="1">
            <a:blip r:embed="rId4">
              <a:alphaModFix/>
            </a:blip>
            <a:srcRect r="3407" b="6434"/>
            <a:stretch/>
          </p:blipFill>
          <p:spPr>
            <a:xfrm>
              <a:off x="7173267" y="4915967"/>
              <a:ext cx="4768954" cy="401049"/>
            </a:xfrm>
            <a:prstGeom prst="rect">
              <a:avLst/>
            </a:prstGeom>
            <a:noFill/>
            <a:ln>
              <a:noFill/>
            </a:ln>
          </p:spPr>
        </p:pic>
        <p:pic>
          <p:nvPicPr>
            <p:cNvPr id="562" name="Google Shape;562;p75"/>
            <p:cNvPicPr preferRelativeResize="0"/>
            <p:nvPr/>
          </p:nvPicPr>
          <p:blipFill rotWithShape="1">
            <a:blip r:embed="rId5">
              <a:alphaModFix/>
            </a:blip>
            <a:srcRect/>
            <a:stretch/>
          </p:blipFill>
          <p:spPr>
            <a:xfrm>
              <a:off x="7182596" y="5269391"/>
              <a:ext cx="4776269" cy="390525"/>
            </a:xfrm>
            <a:prstGeom prst="rect">
              <a:avLst/>
            </a:prstGeom>
            <a:noFill/>
            <a:ln>
              <a:noFill/>
            </a:ln>
          </p:spPr>
        </p:pic>
        <p:pic>
          <p:nvPicPr>
            <p:cNvPr id="563" name="Google Shape;563;p75"/>
            <p:cNvPicPr preferRelativeResize="0"/>
            <p:nvPr/>
          </p:nvPicPr>
          <p:blipFill rotWithShape="1">
            <a:blip r:embed="rId6">
              <a:alphaModFix/>
            </a:blip>
            <a:srcRect/>
            <a:stretch/>
          </p:blipFill>
          <p:spPr>
            <a:xfrm>
              <a:off x="7173265" y="5601355"/>
              <a:ext cx="4768955" cy="342900"/>
            </a:xfrm>
            <a:prstGeom prst="rect">
              <a:avLst/>
            </a:prstGeom>
            <a:noFill/>
            <a:ln>
              <a:noFill/>
            </a:ln>
          </p:spPr>
        </p:pic>
      </p:grpSp>
      <p:sp>
        <p:nvSpPr>
          <p:cNvPr id="564" name="Google Shape;564;p75"/>
          <p:cNvSpPr txBox="1"/>
          <p:nvPr/>
        </p:nvSpPr>
        <p:spPr>
          <a:xfrm>
            <a:off x="8842282" y="6219428"/>
            <a:ext cx="216032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11x less powerful!</a:t>
            </a:r>
            <a:endParaRPr/>
          </a:p>
        </p:txBody>
      </p:sp>
      <p:pic>
        <p:nvPicPr>
          <p:cNvPr id="565" name="Google Shape;565;p75" descr="Image result for perception planning and control loop"/>
          <p:cNvPicPr preferRelativeResize="0"/>
          <p:nvPr/>
        </p:nvPicPr>
        <p:blipFill rotWithShape="1">
          <a:blip r:embed="rId7">
            <a:alphaModFix/>
          </a:blip>
          <a:srcRect/>
          <a:stretch/>
        </p:blipFill>
        <p:spPr>
          <a:xfrm>
            <a:off x="7879075" y="1249914"/>
            <a:ext cx="3704754" cy="1968635"/>
          </a:xfrm>
          <a:prstGeom prst="rect">
            <a:avLst/>
          </a:prstGeom>
          <a:noFill/>
          <a:ln>
            <a:noFill/>
          </a:ln>
        </p:spPr>
      </p:pic>
      <p:pic>
        <p:nvPicPr>
          <p:cNvPr id="566" name="Google Shape;566;p75" descr="Image result for baxter robot perception"/>
          <p:cNvPicPr preferRelativeResize="0"/>
          <p:nvPr/>
        </p:nvPicPr>
        <p:blipFill rotWithShape="1">
          <a:blip r:embed="rId8">
            <a:alphaModFix/>
          </a:blip>
          <a:srcRect/>
          <a:stretch/>
        </p:blipFill>
        <p:spPr>
          <a:xfrm>
            <a:off x="8070980" y="2564277"/>
            <a:ext cx="3499308" cy="1755123"/>
          </a:xfrm>
          <a:prstGeom prst="rect">
            <a:avLst/>
          </a:prstGeom>
          <a:noFill/>
          <a:ln>
            <a:noFill/>
          </a:ln>
        </p:spPr>
      </p:pic>
      <p:pic>
        <p:nvPicPr>
          <p:cNvPr id="2" name="Online Media 1" title="Aggressive Flight 2017">
            <a:hlinkClick r:id="" action="ppaction://media"/>
            <a:extLst>
              <a:ext uri="{FF2B5EF4-FFF2-40B4-BE49-F238E27FC236}">
                <a16:creationId xmlns:a16="http://schemas.microsoft.com/office/drawing/2014/main" id="{F6340FCF-F4F1-4EA3-AACB-FBB1A6C6ACB3}"/>
              </a:ext>
            </a:extLst>
          </p:cNvPr>
          <p:cNvPicPr>
            <a:picLocks noRot="1" noChangeAspect="1"/>
          </p:cNvPicPr>
          <p:nvPr>
            <a:videoFile r:link="rId1"/>
          </p:nvPr>
        </p:nvPicPr>
        <p:blipFill>
          <a:blip r:embed="rId9"/>
          <a:stretch>
            <a:fillRect/>
          </a:stretch>
        </p:blipFill>
        <p:spPr>
          <a:xfrm>
            <a:off x="984492" y="3123005"/>
            <a:ext cx="6161342" cy="34657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6"/>
          <p:cNvSpPr txBox="1">
            <a:spLocks noGrp="1"/>
          </p:cNvSpPr>
          <p:nvPr>
            <p:ph type="title"/>
          </p:nvPr>
        </p:nvSpPr>
        <p:spPr>
          <a:xfrm>
            <a:off x="838200" y="184150"/>
            <a:ext cx="10515600" cy="1325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dirty="0"/>
              <a:t>Robotic Vision Challenges</a:t>
            </a:r>
            <a:endParaRPr dirty="0"/>
          </a:p>
        </p:txBody>
      </p:sp>
      <p:sp>
        <p:nvSpPr>
          <p:cNvPr id="573" name="Google Shape;573;p76"/>
          <p:cNvSpPr txBox="1">
            <a:spLocks noGrp="1"/>
          </p:cNvSpPr>
          <p:nvPr>
            <p:ph type="body" idx="1"/>
          </p:nvPr>
        </p:nvSpPr>
        <p:spPr>
          <a:xfrm>
            <a:off x="838200" y="1445400"/>
            <a:ext cx="5303400" cy="54126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0"/>
              </a:spcBef>
              <a:spcAft>
                <a:spcPts val="0"/>
              </a:spcAft>
              <a:buSzPts val="2800"/>
              <a:buChar char="●"/>
            </a:pPr>
            <a:r>
              <a:rPr lang="en-US" dirty="0"/>
              <a:t>Dilemma in Robotic Vision: </a:t>
            </a:r>
            <a:endParaRPr dirty="0"/>
          </a:p>
          <a:p>
            <a:pPr marL="457200" marR="0" lvl="0" indent="0" algn="l" rtl="0">
              <a:lnSpc>
                <a:spcPct val="90000"/>
              </a:lnSpc>
              <a:spcBef>
                <a:spcPts val="0"/>
              </a:spcBef>
              <a:spcAft>
                <a:spcPts val="0"/>
              </a:spcAft>
              <a:buNone/>
            </a:pPr>
            <a:endParaRPr dirty="0"/>
          </a:p>
          <a:p>
            <a:pPr marL="457200" marR="0" lvl="0" indent="0" algn="l" rtl="0">
              <a:lnSpc>
                <a:spcPct val="90000"/>
              </a:lnSpc>
              <a:spcBef>
                <a:spcPts val="0"/>
              </a:spcBef>
              <a:spcAft>
                <a:spcPts val="0"/>
              </a:spcAft>
              <a:buNone/>
            </a:pPr>
            <a:endParaRPr dirty="0"/>
          </a:p>
          <a:p>
            <a:pPr marL="457200" marR="0" lvl="0" indent="0" algn="l" rtl="0">
              <a:lnSpc>
                <a:spcPct val="90000"/>
              </a:lnSpc>
              <a:spcBef>
                <a:spcPts val="0"/>
              </a:spcBef>
              <a:spcAft>
                <a:spcPts val="0"/>
              </a:spcAft>
              <a:buNone/>
            </a:pPr>
            <a:endParaRPr dirty="0"/>
          </a:p>
          <a:p>
            <a:pPr marL="457200" marR="0" lvl="0" indent="0" algn="l" rtl="0">
              <a:lnSpc>
                <a:spcPct val="90000"/>
              </a:lnSpc>
              <a:spcBef>
                <a:spcPts val="0"/>
              </a:spcBef>
              <a:spcAft>
                <a:spcPts val="0"/>
              </a:spcAft>
              <a:buNone/>
            </a:pPr>
            <a:endParaRPr dirty="0"/>
          </a:p>
          <a:p>
            <a:pPr marL="457200" marR="0" lvl="0" indent="0" algn="l" rtl="0">
              <a:lnSpc>
                <a:spcPct val="90000"/>
              </a:lnSpc>
              <a:spcBef>
                <a:spcPts val="0"/>
              </a:spcBef>
              <a:spcAft>
                <a:spcPts val="0"/>
              </a:spcAft>
              <a:buNone/>
            </a:pPr>
            <a:endParaRPr sz="2800" b="0" i="0" u="none" strike="noStrike" cap="none" dirty="0">
              <a:solidFill>
                <a:schemeClr val="dk1"/>
              </a:solidFill>
              <a:latin typeface="Calibri"/>
              <a:ea typeface="Calibri"/>
              <a:cs typeface="Calibri"/>
              <a:sym typeface="Calibri"/>
            </a:endParaRPr>
          </a:p>
        </p:txBody>
      </p:sp>
      <p:sp>
        <p:nvSpPr>
          <p:cNvPr id="574" name="Google Shape;574;p76"/>
          <p:cNvSpPr txBox="1"/>
          <p:nvPr/>
        </p:nvSpPr>
        <p:spPr>
          <a:xfrm>
            <a:off x="6217800" y="1890850"/>
            <a:ext cx="3897600" cy="1789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800" dirty="0">
                <a:solidFill>
                  <a:schemeClr val="dk1"/>
                </a:solidFill>
                <a:latin typeface="Calibri"/>
                <a:ea typeface="Calibri"/>
                <a:cs typeface="Calibri"/>
                <a:sym typeface="Calibri"/>
              </a:rPr>
              <a:t>Slow response (time) </a:t>
            </a:r>
            <a:endParaRPr sz="2800"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800" dirty="0">
                <a:solidFill>
                  <a:schemeClr val="dk1"/>
                </a:solidFill>
                <a:latin typeface="Calibri"/>
                <a:ea typeface="Calibri"/>
                <a:cs typeface="Calibri"/>
                <a:sym typeface="Calibri"/>
              </a:rPr>
              <a:t>Heavy (sensor weights) Expensive (sensor cost)</a:t>
            </a:r>
            <a:endParaRPr sz="2800" dirty="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2800" dirty="0">
                <a:solidFill>
                  <a:schemeClr val="dk1"/>
                </a:solidFill>
                <a:latin typeface="Calibri"/>
                <a:ea typeface="Calibri"/>
                <a:cs typeface="Calibri"/>
                <a:sym typeface="Calibri"/>
              </a:rPr>
              <a:t>Short (range)  </a:t>
            </a:r>
            <a:endParaRPr sz="28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575" name="Google Shape;575;p76"/>
          <p:cNvSpPr txBox="1"/>
          <p:nvPr/>
        </p:nvSpPr>
        <p:spPr>
          <a:xfrm>
            <a:off x="6217800" y="3819750"/>
            <a:ext cx="4532100" cy="17898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800">
                <a:solidFill>
                  <a:schemeClr val="dk1"/>
                </a:solidFill>
                <a:latin typeface="Calibri"/>
                <a:ea typeface="Calibri"/>
                <a:cs typeface="Calibri"/>
                <a:sym typeface="Calibri"/>
              </a:rPr>
              <a:t>Fast response (time) </a:t>
            </a:r>
            <a:endParaRPr sz="28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800">
                <a:solidFill>
                  <a:schemeClr val="dk1"/>
                </a:solidFill>
                <a:latin typeface="Calibri"/>
                <a:ea typeface="Calibri"/>
                <a:cs typeface="Calibri"/>
                <a:sym typeface="Calibri"/>
              </a:rPr>
              <a:t>Light (sensor weights)</a:t>
            </a:r>
            <a:endParaRPr sz="28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800">
                <a:solidFill>
                  <a:schemeClr val="dk1"/>
                </a:solidFill>
                <a:latin typeface="Calibri"/>
                <a:ea typeface="Calibri"/>
                <a:cs typeface="Calibri"/>
                <a:sym typeface="Calibri"/>
              </a:rPr>
              <a:t>Cheap (sensor cost)</a:t>
            </a:r>
            <a:endParaRPr sz="28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US" sz="2800">
                <a:solidFill>
                  <a:schemeClr val="dk1"/>
                </a:solidFill>
                <a:latin typeface="Calibri"/>
                <a:ea typeface="Calibri"/>
                <a:cs typeface="Calibri"/>
                <a:sym typeface="Calibri"/>
              </a:rPr>
              <a:t>Long (range) for fast reaction </a:t>
            </a: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76" name="Google Shape;576;p76"/>
          <p:cNvSpPr txBox="1"/>
          <p:nvPr/>
        </p:nvSpPr>
        <p:spPr>
          <a:xfrm>
            <a:off x="1332950" y="4172100"/>
            <a:ext cx="4114800" cy="1085100"/>
          </a:xfrm>
          <a:prstGeom prst="rect">
            <a:avLst/>
          </a:prstGeom>
          <a:noFill/>
          <a:ln>
            <a:noFill/>
          </a:ln>
        </p:spPr>
        <p:txBody>
          <a:bodyPr spcFirstLastPara="1" wrap="square" lIns="91425" tIns="91425" rIns="91425" bIns="91425" anchor="t" anchorCtr="0">
            <a:noAutofit/>
          </a:bodyPr>
          <a:lstStyle/>
          <a:p>
            <a:pPr marL="457200" lvl="0" indent="0" algn="ctr" rtl="0">
              <a:lnSpc>
                <a:spcPct val="90000"/>
              </a:lnSpc>
              <a:spcBef>
                <a:spcPts val="0"/>
              </a:spcBef>
              <a:spcAft>
                <a:spcPts val="0"/>
              </a:spcAft>
              <a:buClr>
                <a:schemeClr val="dk1"/>
              </a:buClr>
              <a:buSzPts val="1100"/>
              <a:buFont typeface="Arial"/>
              <a:buNone/>
            </a:pPr>
            <a:r>
              <a:rPr lang="en-US" sz="2800">
                <a:solidFill>
                  <a:schemeClr val="dk1"/>
                </a:solidFill>
                <a:latin typeface="Calibri"/>
                <a:ea typeface="Calibri"/>
                <a:cs typeface="Calibri"/>
                <a:sym typeface="Calibri"/>
              </a:rPr>
              <a:t>Robotics applications requirements</a:t>
            </a:r>
            <a:endParaRPr/>
          </a:p>
        </p:txBody>
      </p:sp>
      <p:cxnSp>
        <p:nvCxnSpPr>
          <p:cNvPr id="577" name="Google Shape;577;p76"/>
          <p:cNvCxnSpPr>
            <a:stCxn id="576" idx="3"/>
            <a:endCxn id="575" idx="1"/>
          </p:cNvCxnSpPr>
          <p:nvPr/>
        </p:nvCxnSpPr>
        <p:spPr>
          <a:xfrm>
            <a:off x="5447750" y="4714650"/>
            <a:ext cx="770100" cy="0"/>
          </a:xfrm>
          <a:prstGeom prst="straightConnector1">
            <a:avLst/>
          </a:prstGeom>
          <a:noFill/>
          <a:ln w="38100" cap="flat" cmpd="sng">
            <a:solidFill>
              <a:schemeClr val="dk2"/>
            </a:solidFill>
            <a:prstDash val="solid"/>
            <a:round/>
            <a:headEnd type="none" w="med" len="med"/>
            <a:tailEnd type="triangle" w="med" len="med"/>
          </a:ln>
        </p:spPr>
      </p:cxnSp>
      <p:sp>
        <p:nvSpPr>
          <p:cNvPr id="578" name="Google Shape;578;p76"/>
          <p:cNvSpPr txBox="1"/>
          <p:nvPr/>
        </p:nvSpPr>
        <p:spPr>
          <a:xfrm>
            <a:off x="1731525" y="2335300"/>
            <a:ext cx="2702400" cy="900900"/>
          </a:xfrm>
          <a:prstGeom prst="rect">
            <a:avLst/>
          </a:prstGeom>
          <a:noFill/>
          <a:ln>
            <a:noFill/>
          </a:ln>
        </p:spPr>
        <p:txBody>
          <a:bodyPr spcFirstLastPara="1" wrap="square" lIns="91425" tIns="91425" rIns="91425" bIns="91425" anchor="t" anchorCtr="0">
            <a:noAutofit/>
          </a:bodyPr>
          <a:lstStyle/>
          <a:p>
            <a:pPr marL="457200" lvl="0" indent="0" algn="ctr" rtl="0">
              <a:lnSpc>
                <a:spcPct val="90000"/>
              </a:lnSpc>
              <a:spcBef>
                <a:spcPts val="0"/>
              </a:spcBef>
              <a:spcAft>
                <a:spcPts val="0"/>
              </a:spcAft>
              <a:buClr>
                <a:schemeClr val="dk1"/>
              </a:buClr>
              <a:buSzPts val="1100"/>
              <a:buFont typeface="Arial"/>
              <a:buNone/>
            </a:pPr>
            <a:r>
              <a:rPr lang="en-US" sz="2800">
                <a:solidFill>
                  <a:schemeClr val="dk1"/>
                </a:solidFill>
                <a:latin typeface="Calibri"/>
                <a:ea typeface="Calibri"/>
                <a:cs typeface="Calibri"/>
                <a:sym typeface="Calibri"/>
              </a:rPr>
              <a:t>Dense sensory signal</a:t>
            </a:r>
            <a:endParaRPr/>
          </a:p>
        </p:txBody>
      </p:sp>
      <p:cxnSp>
        <p:nvCxnSpPr>
          <p:cNvPr id="579" name="Google Shape;579;p76"/>
          <p:cNvCxnSpPr/>
          <p:nvPr/>
        </p:nvCxnSpPr>
        <p:spPr>
          <a:xfrm>
            <a:off x="5425000" y="2785750"/>
            <a:ext cx="770100" cy="0"/>
          </a:xfrm>
          <a:prstGeom prst="straightConnector1">
            <a:avLst/>
          </a:prstGeom>
          <a:noFill/>
          <a:ln w="38100" cap="flat" cmpd="sng">
            <a:solidFill>
              <a:schemeClr val="dk2"/>
            </a:solidFill>
            <a:prstDash val="solid"/>
            <a:round/>
            <a:headEnd type="none" w="med" len="med"/>
            <a:tailEnd type="triangle" w="med" len="med"/>
          </a:ln>
        </p:spPr>
      </p:cxnSp>
      <p:sp>
        <p:nvSpPr>
          <p:cNvPr id="580" name="Google Shape;580;p76"/>
          <p:cNvSpPr txBox="1"/>
          <p:nvPr/>
        </p:nvSpPr>
        <p:spPr>
          <a:xfrm>
            <a:off x="2849625" y="5812100"/>
            <a:ext cx="67761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t>Can we provide fast, reliable information based on sparse  sensory signals? </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7"/>
          <p:cNvSpPr txBox="1">
            <a:spLocks noGrp="1"/>
          </p:cNvSpPr>
          <p:nvPr>
            <p:ph type="title"/>
          </p:nvPr>
        </p:nvSpPr>
        <p:spPr>
          <a:xfrm>
            <a:off x="4273900" y="0"/>
            <a:ext cx="2992500" cy="742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Main Topics</a:t>
            </a:r>
            <a:endParaRPr/>
          </a:p>
        </p:txBody>
      </p:sp>
      <p:sp>
        <p:nvSpPr>
          <p:cNvPr id="586" name="Google Shape;586;p77"/>
          <p:cNvSpPr txBox="1">
            <a:spLocks noGrp="1"/>
          </p:cNvSpPr>
          <p:nvPr>
            <p:ph type="body" idx="1"/>
          </p:nvPr>
        </p:nvSpPr>
        <p:spPr>
          <a:xfrm>
            <a:off x="1634350" y="742100"/>
            <a:ext cx="8271600" cy="61158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Introduction</a:t>
            </a:r>
            <a:endParaRPr sz="3000" b="1">
              <a:solidFill>
                <a:srgbClr val="D9D9D9"/>
              </a:solidFill>
            </a:endParaRPr>
          </a:p>
          <a:p>
            <a:pPr marL="457200" marR="0" lvl="0" indent="0" algn="l" rtl="0">
              <a:lnSpc>
                <a:spcPct val="70000"/>
              </a:lnSpc>
              <a:spcBef>
                <a:spcPts val="0"/>
              </a:spcBef>
              <a:spcAft>
                <a:spcPts val="0"/>
              </a:spcAft>
              <a:buNone/>
            </a:pPr>
            <a:endParaRPr sz="3000" b="1">
              <a:solidFill>
                <a:srgbClr val="D9D9D9"/>
              </a:solidFill>
            </a:endParaRPr>
          </a:p>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Vision-based Robotics Applications (showcases)</a:t>
            </a:r>
            <a:endParaRPr sz="3000" b="1">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Visual Odometry</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Object Detection &amp; Segmentation for Inspection </a:t>
            </a:r>
            <a:endParaRPr>
              <a:solidFill>
                <a:srgbClr val="D9D9D9"/>
              </a:solidFill>
            </a:endParaRPr>
          </a:p>
          <a:p>
            <a:pPr marL="457200" marR="0" lvl="0" indent="0" algn="l" rtl="0">
              <a:lnSpc>
                <a:spcPct val="70000"/>
              </a:lnSpc>
              <a:spcBef>
                <a:spcPts val="0"/>
              </a:spcBef>
              <a:spcAft>
                <a:spcPts val="0"/>
              </a:spcAft>
              <a:buNone/>
            </a:pPr>
            <a:endParaRPr sz="1960"/>
          </a:p>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Challenges </a:t>
            </a:r>
            <a:endParaRPr sz="3000" b="1">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Resource Limitation </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Real Time Inference</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Sparse Inputs </a:t>
            </a:r>
            <a:endParaRPr>
              <a:solidFill>
                <a:srgbClr val="D9D9D9"/>
              </a:solidFill>
            </a:endParaRPr>
          </a:p>
          <a:p>
            <a:pPr marL="914400" marR="0" lvl="0" indent="0" algn="l" rtl="0">
              <a:lnSpc>
                <a:spcPct val="70000"/>
              </a:lnSpc>
              <a:spcBef>
                <a:spcPts val="0"/>
              </a:spcBef>
              <a:spcAft>
                <a:spcPts val="0"/>
              </a:spcAft>
              <a:buNone/>
            </a:pPr>
            <a:endParaRPr sz="3000"/>
          </a:p>
          <a:p>
            <a:pPr marL="457200" marR="0" lvl="0" indent="-419100" algn="l" rtl="0">
              <a:lnSpc>
                <a:spcPct val="70000"/>
              </a:lnSpc>
              <a:spcBef>
                <a:spcPts val="0"/>
              </a:spcBef>
              <a:spcAft>
                <a:spcPts val="0"/>
              </a:spcAft>
              <a:buClr>
                <a:srgbClr val="000000"/>
              </a:buClr>
              <a:buSzPts val="3000"/>
              <a:buAutoNum type="arabicPeriod"/>
            </a:pPr>
            <a:r>
              <a:rPr lang="en-US" sz="3000" b="1">
                <a:solidFill>
                  <a:srgbClr val="000000"/>
                </a:solidFill>
              </a:rPr>
              <a:t> Efficient Convolution </a:t>
            </a:r>
            <a:endParaRPr sz="3000" b="1">
              <a:solidFill>
                <a:srgbClr val="000000"/>
              </a:solidFill>
            </a:endParaRPr>
          </a:p>
          <a:p>
            <a:pPr marL="914400" marR="0" lvl="1" indent="-381000" algn="l" rtl="0">
              <a:lnSpc>
                <a:spcPct val="70000"/>
              </a:lnSpc>
              <a:spcBef>
                <a:spcPts val="0"/>
              </a:spcBef>
              <a:spcAft>
                <a:spcPts val="0"/>
              </a:spcAft>
              <a:buClr>
                <a:srgbClr val="000000"/>
              </a:buClr>
              <a:buSzPts val="2400"/>
              <a:buAutoNum type="alphaLcPeriod"/>
            </a:pPr>
            <a:r>
              <a:rPr lang="en-US">
                <a:solidFill>
                  <a:srgbClr val="000000"/>
                </a:solidFill>
              </a:rPr>
              <a:t>Dilated Convolution  (not include yet)</a:t>
            </a:r>
            <a:endParaRPr>
              <a:solidFill>
                <a:srgbClr val="000000"/>
              </a:solidFill>
            </a:endParaRPr>
          </a:p>
          <a:p>
            <a:pPr marL="914400" marR="0" lvl="1" indent="-381000" algn="l" rtl="0">
              <a:lnSpc>
                <a:spcPct val="70000"/>
              </a:lnSpc>
              <a:spcBef>
                <a:spcPts val="0"/>
              </a:spcBef>
              <a:spcAft>
                <a:spcPts val="0"/>
              </a:spcAft>
              <a:buClr>
                <a:srgbClr val="000000"/>
              </a:buClr>
              <a:buSzPts val="2400"/>
              <a:buAutoNum type="alphaLcPeriod"/>
            </a:pPr>
            <a:r>
              <a:rPr lang="en-US">
                <a:solidFill>
                  <a:srgbClr val="000000"/>
                </a:solidFill>
              </a:rPr>
              <a:t>Deformable Convolution </a:t>
            </a:r>
            <a:endParaRPr>
              <a:solidFill>
                <a:srgbClr val="000000"/>
              </a:solidFill>
            </a:endParaRPr>
          </a:p>
          <a:p>
            <a:pPr marL="914400" marR="0" lvl="1" indent="-381000" algn="l" rtl="0">
              <a:lnSpc>
                <a:spcPct val="70000"/>
              </a:lnSpc>
              <a:spcBef>
                <a:spcPts val="0"/>
              </a:spcBef>
              <a:spcAft>
                <a:spcPts val="0"/>
              </a:spcAft>
              <a:buClr>
                <a:srgbClr val="000000"/>
              </a:buClr>
              <a:buSzPts val="2400"/>
              <a:buAutoNum type="alphaLcPeriod"/>
            </a:pPr>
            <a:r>
              <a:rPr lang="en-US">
                <a:solidFill>
                  <a:srgbClr val="000000"/>
                </a:solidFill>
              </a:rPr>
              <a:t>Continuous Convolution</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u="sng">
                <a:solidFill>
                  <a:schemeClr val="hlink"/>
                </a:solidFill>
                <a:hlinkClick r:id="rId3"/>
              </a:rPr>
              <a:t>Deformable Convolutional Networks</a:t>
            </a:r>
            <a:r>
              <a:rPr lang="en-US"/>
              <a:t>*</a:t>
            </a:r>
            <a:endParaRPr/>
          </a:p>
        </p:txBody>
      </p:sp>
      <p:sp>
        <p:nvSpPr>
          <p:cNvPr id="592" name="Google Shape;592;p78"/>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1003300" lvl="0" indent="-457200" algn="l" rtl="0">
              <a:lnSpc>
                <a:spcPct val="158000"/>
              </a:lnSpc>
              <a:spcBef>
                <a:spcPts val="2900"/>
              </a:spcBef>
              <a:spcAft>
                <a:spcPts val="0"/>
              </a:spcAft>
              <a:buClr>
                <a:srgbClr val="666666"/>
              </a:buClr>
              <a:buSzPts val="2400"/>
              <a:buFont typeface="Georgia"/>
              <a:buChar char="●"/>
            </a:pPr>
            <a:r>
              <a:rPr lang="en-US" b="1">
                <a:solidFill>
                  <a:srgbClr val="666666"/>
                </a:solidFill>
              </a:rPr>
              <a:t>Motivation</a:t>
            </a:r>
            <a:r>
              <a:rPr lang="en-US">
                <a:solidFill>
                  <a:srgbClr val="666666"/>
                </a:solidFill>
              </a:rPr>
              <a:t>:  CNNs are inherently invariant to large and unknown transformation and relies on data augmentation to learn geometric transformation. In fully convolutional network (FCNs), being able to dynamically adjust receptive field is especially desirable.</a:t>
            </a:r>
            <a:endParaRPr>
              <a:solidFill>
                <a:srgbClr val="666666"/>
              </a:solidFill>
            </a:endParaRPr>
          </a:p>
          <a:p>
            <a:pPr marL="0" lvl="0" indent="0" algn="l" rtl="0">
              <a:spcBef>
                <a:spcPts val="0"/>
              </a:spcBef>
              <a:spcAft>
                <a:spcPts val="2100"/>
              </a:spcAft>
              <a:buNone/>
            </a:pPr>
            <a:endParaRPr/>
          </a:p>
        </p:txBody>
      </p:sp>
      <p:sp>
        <p:nvSpPr>
          <p:cNvPr id="593" name="Google Shape;593;p78"/>
          <p:cNvSpPr txBox="1"/>
          <p:nvPr/>
        </p:nvSpPr>
        <p:spPr>
          <a:xfrm>
            <a:off x="693967" y="6091833"/>
            <a:ext cx="6531600" cy="673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300">
                <a:solidFill>
                  <a:srgbClr val="222222"/>
                </a:solidFill>
                <a:highlight>
                  <a:srgbClr val="FFFFFF"/>
                </a:highlight>
              </a:rPr>
              <a:t>*Dai, J., Qi, H., Xiong, Y., Li, Y., Zhang, G., Hu, H. and Wei, Y., 2017. Deformable convolutional networks. </a:t>
            </a:r>
            <a:r>
              <a:rPr lang="en-US" sz="1300" i="1">
                <a:solidFill>
                  <a:srgbClr val="222222"/>
                </a:solidFill>
                <a:highlight>
                  <a:srgbClr val="FFFFFF"/>
                </a:highlight>
              </a:rPr>
              <a:t>CoRR, abs/1703.06211</a:t>
            </a:r>
            <a:r>
              <a:rPr lang="en-US" sz="1300">
                <a:solidFill>
                  <a:srgbClr val="222222"/>
                </a:solidFill>
                <a:highlight>
                  <a:srgbClr val="FFFFFF"/>
                </a:highlight>
              </a:rPr>
              <a:t>, </a:t>
            </a:r>
            <a:r>
              <a:rPr lang="en-US" sz="1300" i="1">
                <a:solidFill>
                  <a:srgbClr val="222222"/>
                </a:solidFill>
                <a:highlight>
                  <a:srgbClr val="FFFFFF"/>
                </a:highlight>
              </a:rPr>
              <a:t>1</a:t>
            </a:r>
            <a:r>
              <a:rPr lang="en-US" sz="1300">
                <a:solidFill>
                  <a:srgbClr val="222222"/>
                </a:solidFill>
                <a:highlight>
                  <a:srgbClr val="FFFFFF"/>
                </a:highlight>
              </a:rPr>
              <a:t>(2), p.3.</a:t>
            </a: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9"/>
          <p:cNvSpPr txBox="1">
            <a:spLocks noGrp="1"/>
          </p:cNvSpPr>
          <p:nvPr>
            <p:ph type="title"/>
          </p:nvPr>
        </p:nvSpPr>
        <p:spPr>
          <a:xfrm>
            <a:off x="415600" y="17700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Deformable Convolution: Introduction</a:t>
            </a:r>
            <a:endParaRPr/>
          </a:p>
        </p:txBody>
      </p:sp>
      <p:sp>
        <p:nvSpPr>
          <p:cNvPr id="599" name="Google Shape;599;p79"/>
          <p:cNvSpPr txBox="1">
            <a:spLocks noGrp="1"/>
          </p:cNvSpPr>
          <p:nvPr>
            <p:ph type="body" idx="1"/>
          </p:nvPr>
        </p:nvSpPr>
        <p:spPr>
          <a:xfrm>
            <a:off x="415600" y="1264267"/>
            <a:ext cx="5303700" cy="4833300"/>
          </a:xfrm>
          <a:prstGeom prst="rect">
            <a:avLst/>
          </a:prstGeom>
          <a:ln w="9525" cap="flat" cmpd="sng">
            <a:solidFill>
              <a:srgbClr val="FF9900"/>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a:t>Adds 2D offsets to the regular grid sampling locations in the standard convolution. </a:t>
            </a:r>
            <a:endParaRPr/>
          </a:p>
          <a:p>
            <a:pPr marL="609600" lvl="0" indent="-457200" algn="l" rtl="0">
              <a:spcBef>
                <a:spcPts val="0"/>
              </a:spcBef>
              <a:spcAft>
                <a:spcPts val="0"/>
              </a:spcAft>
              <a:buSzPts val="2400"/>
              <a:buChar char="●"/>
            </a:pPr>
            <a:r>
              <a:rPr lang="en-US"/>
              <a:t>Enables free form deformation of the sampling grid. </a:t>
            </a:r>
            <a:endParaRPr/>
          </a:p>
          <a:p>
            <a:pPr marL="609600" lvl="0" indent="0" algn="l" rtl="0">
              <a:spcBef>
                <a:spcPts val="2100"/>
              </a:spcBef>
              <a:spcAft>
                <a:spcPts val="2100"/>
              </a:spcAft>
              <a:buNone/>
            </a:pPr>
            <a:endParaRPr/>
          </a:p>
        </p:txBody>
      </p:sp>
      <p:pic>
        <p:nvPicPr>
          <p:cNvPr id="600" name="Google Shape;600;p79"/>
          <p:cNvPicPr preferRelativeResize="0"/>
          <p:nvPr/>
        </p:nvPicPr>
        <p:blipFill>
          <a:blip r:embed="rId3">
            <a:alphaModFix/>
          </a:blip>
          <a:stretch>
            <a:fillRect/>
          </a:stretch>
        </p:blipFill>
        <p:spPr>
          <a:xfrm>
            <a:off x="5811733" y="1362267"/>
            <a:ext cx="6380268" cy="47350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0"/>
          <p:cNvSpPr txBox="1">
            <a:spLocks noGrp="1"/>
          </p:cNvSpPr>
          <p:nvPr>
            <p:ph type="title"/>
          </p:nvPr>
        </p:nvSpPr>
        <p:spPr>
          <a:xfrm>
            <a:off x="415600" y="17700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Deformable Convolution: Introduction</a:t>
            </a:r>
            <a:endParaRPr/>
          </a:p>
        </p:txBody>
      </p:sp>
      <p:sp>
        <p:nvSpPr>
          <p:cNvPr id="606" name="Google Shape;606;p80"/>
          <p:cNvSpPr txBox="1">
            <a:spLocks noGrp="1"/>
          </p:cNvSpPr>
          <p:nvPr>
            <p:ph type="body" idx="1"/>
          </p:nvPr>
        </p:nvSpPr>
        <p:spPr>
          <a:xfrm>
            <a:off x="255133" y="1203033"/>
            <a:ext cx="5303700" cy="5540100"/>
          </a:xfrm>
          <a:prstGeom prst="rect">
            <a:avLst/>
          </a:prstGeom>
          <a:ln w="9525" cap="flat" cmpd="sng">
            <a:solidFill>
              <a:srgbClr val="FF9900"/>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a:t>A deformable convolution </a:t>
            </a:r>
            <a:r>
              <a:rPr lang="en-US" b="1"/>
              <a:t>consists of 2 parts: regular conv. layer and another conv. layer</a:t>
            </a:r>
            <a:r>
              <a:rPr lang="en-US"/>
              <a:t> to learn 2D offset for each input.</a:t>
            </a:r>
            <a:endParaRPr/>
          </a:p>
          <a:p>
            <a:pPr marL="609600" lvl="0" indent="-457200" algn="l" rtl="0">
              <a:spcBef>
                <a:spcPts val="0"/>
              </a:spcBef>
              <a:spcAft>
                <a:spcPts val="0"/>
              </a:spcAft>
              <a:buSzPts val="2400"/>
              <a:buChar char="●"/>
            </a:pPr>
            <a:r>
              <a:rPr lang="en-US"/>
              <a:t>Can think of deformable convolution as a “learnable” dilated (atrous) convolution which the dilated rate is learned and can be different for each input.  </a:t>
            </a:r>
            <a:endParaRPr/>
          </a:p>
          <a:p>
            <a:pPr marL="609600" lvl="0" indent="-457200" algn="l" rtl="0">
              <a:spcBef>
                <a:spcPts val="0"/>
              </a:spcBef>
              <a:spcAft>
                <a:spcPts val="0"/>
              </a:spcAft>
              <a:buSzPts val="2400"/>
              <a:buChar char="●"/>
            </a:pPr>
            <a:r>
              <a:rPr lang="en-US"/>
              <a:t>The channel dimension 2N corresponds to N 2D offsets.   </a:t>
            </a:r>
            <a:endParaRPr/>
          </a:p>
        </p:txBody>
      </p:sp>
      <p:pic>
        <p:nvPicPr>
          <p:cNvPr id="608" name="Google Shape;608;p80"/>
          <p:cNvPicPr preferRelativeResize="0"/>
          <p:nvPr/>
        </p:nvPicPr>
        <p:blipFill rotWithShape="1">
          <a:blip r:embed="rId3">
            <a:alphaModFix/>
          </a:blip>
          <a:srcRect t="2676"/>
          <a:stretch/>
        </p:blipFill>
        <p:spPr>
          <a:xfrm>
            <a:off x="6130000" y="1176637"/>
            <a:ext cx="5805600" cy="42661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0"/>
          <p:cNvSpPr txBox="1">
            <a:spLocks noGrp="1"/>
          </p:cNvSpPr>
          <p:nvPr>
            <p:ph type="title"/>
          </p:nvPr>
        </p:nvSpPr>
        <p:spPr>
          <a:xfrm>
            <a:off x="415600" y="17700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Deformable Convolution: Introduction</a:t>
            </a:r>
            <a:endParaRPr/>
          </a:p>
        </p:txBody>
      </p:sp>
      <p:pic>
        <p:nvPicPr>
          <p:cNvPr id="608" name="Google Shape;608;p80"/>
          <p:cNvPicPr preferRelativeResize="0"/>
          <p:nvPr/>
        </p:nvPicPr>
        <p:blipFill rotWithShape="1">
          <a:blip r:embed="rId3">
            <a:alphaModFix/>
          </a:blip>
          <a:srcRect t="2676"/>
          <a:stretch/>
        </p:blipFill>
        <p:spPr>
          <a:xfrm>
            <a:off x="6130000" y="1176637"/>
            <a:ext cx="5805600" cy="4266164"/>
          </a:xfrm>
          <a:prstGeom prst="rect">
            <a:avLst/>
          </a:prstGeom>
          <a:noFill/>
          <a:ln>
            <a:noFill/>
          </a:ln>
        </p:spPr>
      </p:pic>
      <p:sp>
        <p:nvSpPr>
          <p:cNvPr id="3" name="Text Placeholder 2">
            <a:extLst>
              <a:ext uri="{FF2B5EF4-FFF2-40B4-BE49-F238E27FC236}">
                <a16:creationId xmlns:a16="http://schemas.microsoft.com/office/drawing/2014/main" id="{049F8F61-DD91-4ECC-99C6-519F1ABDDE89}"/>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E9140D3F-D677-4280-8035-830727746129}"/>
              </a:ext>
            </a:extLst>
          </p:cNvPr>
          <p:cNvPicPr>
            <a:picLocks noChangeAspect="1"/>
          </p:cNvPicPr>
          <p:nvPr/>
        </p:nvPicPr>
        <p:blipFill>
          <a:blip r:embed="rId4"/>
          <a:stretch>
            <a:fillRect/>
          </a:stretch>
        </p:blipFill>
        <p:spPr>
          <a:xfrm>
            <a:off x="39063" y="1468084"/>
            <a:ext cx="6467475" cy="3676650"/>
          </a:xfrm>
          <a:prstGeom prst="rect">
            <a:avLst/>
          </a:prstGeom>
        </p:spPr>
      </p:pic>
      <p:sp>
        <p:nvSpPr>
          <p:cNvPr id="9" name="Google Shape;607;p80">
            <a:extLst>
              <a:ext uri="{FF2B5EF4-FFF2-40B4-BE49-F238E27FC236}">
                <a16:creationId xmlns:a16="http://schemas.microsoft.com/office/drawing/2014/main" id="{CEC1C39B-F80B-4F4E-819F-776CBB7DD43C}"/>
              </a:ext>
            </a:extLst>
          </p:cNvPr>
          <p:cNvSpPr txBox="1"/>
          <p:nvPr/>
        </p:nvSpPr>
        <p:spPr>
          <a:xfrm>
            <a:off x="6130000" y="5442800"/>
            <a:ext cx="5805600" cy="1351500"/>
          </a:xfrm>
          <a:prstGeom prst="rect">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2400">
                <a:solidFill>
                  <a:schemeClr val="dk2"/>
                </a:solidFill>
              </a:rPr>
              <a:t>In this diagram, the regular conv. layer is fed in the blue squares instead of the green squares.</a:t>
            </a:r>
            <a:endParaRPr sz="1900"/>
          </a:p>
        </p:txBody>
      </p:sp>
    </p:spTree>
    <p:extLst>
      <p:ext uri="{BB962C8B-B14F-4D97-AF65-F5344CB8AC3E}">
        <p14:creationId xmlns:p14="http://schemas.microsoft.com/office/powerpoint/2010/main" val="2301560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1"/>
          <p:cNvSpPr txBox="1">
            <a:spLocks noGrp="1"/>
          </p:cNvSpPr>
          <p:nvPr>
            <p:ph type="title"/>
          </p:nvPr>
        </p:nvSpPr>
        <p:spPr>
          <a:xfrm>
            <a:off x="415600" y="17700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Deformable Convolution: Math</a:t>
            </a:r>
            <a:endParaRPr/>
          </a:p>
        </p:txBody>
      </p:sp>
      <p:sp>
        <p:nvSpPr>
          <p:cNvPr id="614" name="Google Shape;614;p81"/>
          <p:cNvSpPr txBox="1">
            <a:spLocks noGrp="1"/>
          </p:cNvSpPr>
          <p:nvPr>
            <p:ph type="body" idx="1"/>
          </p:nvPr>
        </p:nvSpPr>
        <p:spPr>
          <a:xfrm>
            <a:off x="255133" y="1203033"/>
            <a:ext cx="11521200" cy="5540100"/>
          </a:xfrm>
          <a:prstGeom prst="rect">
            <a:avLst/>
          </a:prstGeom>
          <a:ln w="9525" cap="flat" cmpd="sng">
            <a:solidFill>
              <a:srgbClr val="FF9900"/>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dirty="0"/>
              <a:t>Standard 2D convolution: </a:t>
            </a:r>
            <a:endParaRPr dirty="0"/>
          </a:p>
          <a:p>
            <a:pPr marL="1219200" lvl="1" indent="-425450" algn="l" rtl="0">
              <a:spcBef>
                <a:spcPts val="0"/>
              </a:spcBef>
              <a:spcAft>
                <a:spcPts val="0"/>
              </a:spcAft>
              <a:buSzPts val="1900"/>
              <a:buChar char="○"/>
            </a:pPr>
            <a:r>
              <a:rPr lang="en-US" dirty="0"/>
              <a:t>1) sampling using a regular grid      over the input feature map x; </a:t>
            </a:r>
            <a:endParaRPr dirty="0"/>
          </a:p>
          <a:p>
            <a:pPr marL="1219200" lvl="1" indent="-425450" algn="l" rtl="0">
              <a:spcBef>
                <a:spcPts val="0"/>
              </a:spcBef>
              <a:spcAft>
                <a:spcPts val="0"/>
              </a:spcAft>
              <a:buSzPts val="1900"/>
              <a:buChar char="○"/>
            </a:pPr>
            <a:r>
              <a:rPr lang="en-US" dirty="0"/>
              <a:t>2) summation of sampled values weighted by </a:t>
            </a:r>
            <a:r>
              <a:rPr lang="en-US" b="1" dirty="0"/>
              <a:t>w</a:t>
            </a:r>
            <a:r>
              <a:rPr lang="en-US" dirty="0"/>
              <a:t>. </a:t>
            </a:r>
            <a:endParaRPr dirty="0"/>
          </a:p>
          <a:p>
            <a:pPr marL="1219200" lvl="1" indent="-425450" algn="l" rtl="0">
              <a:spcBef>
                <a:spcPts val="0"/>
              </a:spcBef>
              <a:spcAft>
                <a:spcPts val="0"/>
              </a:spcAft>
              <a:buSzPts val="1900"/>
              <a:buChar char="○"/>
            </a:pPr>
            <a:r>
              <a:rPr lang="en-US" dirty="0"/>
              <a:t>The grid     defines the receptive field size and dilation </a:t>
            </a:r>
            <a:endParaRPr dirty="0"/>
          </a:p>
          <a:p>
            <a:pPr marL="609600" lvl="0" indent="-457200" algn="l" rtl="0">
              <a:spcBef>
                <a:spcPts val="0"/>
              </a:spcBef>
              <a:spcAft>
                <a:spcPts val="0"/>
              </a:spcAft>
              <a:buSzPts val="2400"/>
              <a:buChar char="●"/>
            </a:pPr>
            <a:r>
              <a:rPr lang="en-US" dirty="0"/>
              <a:t>A</a:t>
            </a:r>
            <a:endParaRPr dirty="0"/>
          </a:p>
          <a:p>
            <a:pPr marL="0" lvl="0" indent="0" algn="l" rtl="0">
              <a:spcBef>
                <a:spcPts val="2100"/>
              </a:spcBef>
              <a:spcAft>
                <a:spcPts val="0"/>
              </a:spcAft>
              <a:buNone/>
            </a:pPr>
            <a:endParaRPr dirty="0"/>
          </a:p>
          <a:p>
            <a:pPr marL="609600" lvl="0" indent="-457200" algn="l" rtl="0">
              <a:spcBef>
                <a:spcPts val="2100"/>
              </a:spcBef>
              <a:spcAft>
                <a:spcPts val="0"/>
              </a:spcAft>
              <a:buSzPts val="2400"/>
              <a:buChar char="●"/>
            </a:pPr>
            <a:r>
              <a:rPr lang="en-US" dirty="0"/>
              <a:t>In deformable convolution, the regular grid     is augmented with offsets</a:t>
            </a:r>
            <a:endParaRPr dirty="0"/>
          </a:p>
          <a:p>
            <a:pPr marL="0" lvl="0" indent="0" algn="l" rtl="0">
              <a:spcBef>
                <a:spcPts val="2100"/>
              </a:spcBef>
              <a:spcAft>
                <a:spcPts val="0"/>
              </a:spcAft>
              <a:buNone/>
            </a:pPr>
            <a:endParaRPr dirty="0"/>
          </a:p>
          <a:p>
            <a:pPr marL="609600" lvl="0" indent="-457200" algn="l" rtl="0">
              <a:spcBef>
                <a:spcPts val="2100"/>
              </a:spcBef>
              <a:spcAft>
                <a:spcPts val="0"/>
              </a:spcAft>
              <a:buSzPts val="2400"/>
              <a:buChar char="●"/>
            </a:pPr>
            <a:r>
              <a:rPr lang="en-US" dirty="0"/>
              <a:t>Output feature map </a:t>
            </a:r>
            <a:r>
              <a:rPr lang="en-US" b="1" dirty="0"/>
              <a:t>y</a:t>
            </a:r>
            <a:endParaRPr b="1" dirty="0"/>
          </a:p>
        </p:txBody>
      </p:sp>
      <p:pic>
        <p:nvPicPr>
          <p:cNvPr id="615" name="Google Shape;615;p81"/>
          <p:cNvPicPr preferRelativeResize="0"/>
          <p:nvPr/>
        </p:nvPicPr>
        <p:blipFill>
          <a:blip r:embed="rId3">
            <a:alphaModFix/>
          </a:blip>
          <a:stretch>
            <a:fillRect/>
          </a:stretch>
        </p:blipFill>
        <p:spPr>
          <a:xfrm>
            <a:off x="5022727" y="1789530"/>
            <a:ext cx="293700" cy="252733"/>
          </a:xfrm>
          <a:prstGeom prst="rect">
            <a:avLst/>
          </a:prstGeom>
          <a:noFill/>
          <a:ln>
            <a:noFill/>
          </a:ln>
        </p:spPr>
      </p:pic>
      <p:pic>
        <p:nvPicPr>
          <p:cNvPr id="616" name="Google Shape;616;p81"/>
          <p:cNvPicPr preferRelativeResize="0"/>
          <p:nvPr/>
        </p:nvPicPr>
        <p:blipFill>
          <a:blip r:embed="rId3">
            <a:alphaModFix/>
          </a:blip>
          <a:stretch>
            <a:fillRect/>
          </a:stretch>
        </p:blipFill>
        <p:spPr>
          <a:xfrm>
            <a:off x="2478200" y="2438500"/>
            <a:ext cx="293700" cy="252733"/>
          </a:xfrm>
          <a:prstGeom prst="rect">
            <a:avLst/>
          </a:prstGeom>
          <a:noFill/>
          <a:ln>
            <a:noFill/>
          </a:ln>
        </p:spPr>
      </p:pic>
      <p:pic>
        <p:nvPicPr>
          <p:cNvPr id="617" name="Google Shape;617;p81"/>
          <p:cNvPicPr preferRelativeResize="0"/>
          <p:nvPr/>
        </p:nvPicPr>
        <p:blipFill>
          <a:blip r:embed="rId4">
            <a:alphaModFix/>
          </a:blip>
          <a:stretch>
            <a:fillRect/>
          </a:stretch>
        </p:blipFill>
        <p:spPr>
          <a:xfrm>
            <a:off x="855867" y="2801264"/>
            <a:ext cx="5928534" cy="329333"/>
          </a:xfrm>
          <a:prstGeom prst="rect">
            <a:avLst/>
          </a:prstGeom>
          <a:noFill/>
          <a:ln>
            <a:noFill/>
          </a:ln>
        </p:spPr>
      </p:pic>
      <p:pic>
        <p:nvPicPr>
          <p:cNvPr id="618" name="Google Shape;618;p81"/>
          <p:cNvPicPr preferRelativeResize="0"/>
          <p:nvPr/>
        </p:nvPicPr>
        <p:blipFill>
          <a:blip r:embed="rId5">
            <a:alphaModFix/>
          </a:blip>
          <a:stretch>
            <a:fillRect/>
          </a:stretch>
        </p:blipFill>
        <p:spPr>
          <a:xfrm>
            <a:off x="1370867" y="3130598"/>
            <a:ext cx="4628591" cy="763600"/>
          </a:xfrm>
          <a:prstGeom prst="rect">
            <a:avLst/>
          </a:prstGeom>
          <a:noFill/>
          <a:ln>
            <a:noFill/>
          </a:ln>
        </p:spPr>
      </p:pic>
      <p:pic>
        <p:nvPicPr>
          <p:cNvPr id="619" name="Google Shape;619;p81"/>
          <p:cNvPicPr preferRelativeResize="0"/>
          <p:nvPr/>
        </p:nvPicPr>
        <p:blipFill>
          <a:blip r:embed="rId6">
            <a:alphaModFix/>
          </a:blip>
          <a:stretch>
            <a:fillRect/>
          </a:stretch>
        </p:blipFill>
        <p:spPr>
          <a:xfrm>
            <a:off x="6096000" y="3199867"/>
            <a:ext cx="5010570" cy="329333"/>
          </a:xfrm>
          <a:prstGeom prst="rect">
            <a:avLst/>
          </a:prstGeom>
          <a:noFill/>
          <a:ln>
            <a:noFill/>
          </a:ln>
        </p:spPr>
      </p:pic>
      <p:pic>
        <p:nvPicPr>
          <p:cNvPr id="620" name="Google Shape;620;p81"/>
          <p:cNvPicPr preferRelativeResize="0"/>
          <p:nvPr/>
        </p:nvPicPr>
        <p:blipFill>
          <a:blip r:embed="rId3">
            <a:alphaModFix/>
          </a:blip>
          <a:stretch>
            <a:fillRect/>
          </a:stretch>
        </p:blipFill>
        <p:spPr>
          <a:xfrm>
            <a:off x="6784400" y="4180600"/>
            <a:ext cx="293700" cy="252733"/>
          </a:xfrm>
          <a:prstGeom prst="rect">
            <a:avLst/>
          </a:prstGeom>
          <a:noFill/>
          <a:ln>
            <a:noFill/>
          </a:ln>
        </p:spPr>
      </p:pic>
      <p:pic>
        <p:nvPicPr>
          <p:cNvPr id="621" name="Google Shape;621;p81"/>
          <p:cNvPicPr preferRelativeResize="0"/>
          <p:nvPr/>
        </p:nvPicPr>
        <p:blipFill>
          <a:blip r:embed="rId7">
            <a:alphaModFix/>
          </a:blip>
          <a:stretch>
            <a:fillRect/>
          </a:stretch>
        </p:blipFill>
        <p:spPr>
          <a:xfrm>
            <a:off x="1395550" y="4569666"/>
            <a:ext cx="4849167" cy="450800"/>
          </a:xfrm>
          <a:prstGeom prst="rect">
            <a:avLst/>
          </a:prstGeom>
          <a:noFill/>
          <a:ln>
            <a:noFill/>
          </a:ln>
        </p:spPr>
      </p:pic>
      <p:pic>
        <p:nvPicPr>
          <p:cNvPr id="622" name="Google Shape;622;p81"/>
          <p:cNvPicPr preferRelativeResize="0"/>
          <p:nvPr/>
        </p:nvPicPr>
        <p:blipFill>
          <a:blip r:embed="rId8">
            <a:alphaModFix/>
          </a:blip>
          <a:stretch>
            <a:fillRect/>
          </a:stretch>
        </p:blipFill>
        <p:spPr>
          <a:xfrm>
            <a:off x="1395567" y="5905833"/>
            <a:ext cx="5497933" cy="7636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2"/>
          <p:cNvSpPr txBox="1">
            <a:spLocks noGrp="1"/>
          </p:cNvSpPr>
          <p:nvPr>
            <p:ph type="title"/>
          </p:nvPr>
        </p:nvSpPr>
        <p:spPr>
          <a:xfrm>
            <a:off x="415600" y="17700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Deformable Convolution: Math</a:t>
            </a:r>
            <a:endParaRPr/>
          </a:p>
        </p:txBody>
      </p:sp>
      <p:sp>
        <p:nvSpPr>
          <p:cNvPr id="628" name="Google Shape;628;p82"/>
          <p:cNvSpPr txBox="1">
            <a:spLocks noGrp="1"/>
          </p:cNvSpPr>
          <p:nvPr>
            <p:ph type="body" idx="1"/>
          </p:nvPr>
        </p:nvSpPr>
        <p:spPr>
          <a:xfrm>
            <a:off x="255133" y="1203033"/>
            <a:ext cx="11521200" cy="5540100"/>
          </a:xfrm>
          <a:prstGeom prst="rect">
            <a:avLst/>
          </a:prstGeom>
          <a:ln w="9525" cap="flat" cmpd="sng">
            <a:solidFill>
              <a:srgbClr val="FF9900"/>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a:t>Output feature map </a:t>
            </a:r>
            <a:r>
              <a:rPr lang="en-US" b="1"/>
              <a:t>y</a:t>
            </a:r>
            <a:endParaRPr b="1"/>
          </a:p>
          <a:p>
            <a:pPr marL="0" lvl="0" indent="0" algn="l" rtl="0">
              <a:spcBef>
                <a:spcPts val="2100"/>
              </a:spcBef>
              <a:spcAft>
                <a:spcPts val="0"/>
              </a:spcAft>
              <a:buNone/>
            </a:pPr>
            <a:endParaRPr b="1"/>
          </a:p>
          <a:p>
            <a:pPr marL="609600" lvl="0" indent="-457200" algn="l" rtl="0">
              <a:spcBef>
                <a:spcPts val="2100"/>
              </a:spcBef>
              <a:spcAft>
                <a:spcPts val="0"/>
              </a:spcAft>
              <a:buSzPts val="2400"/>
              <a:buChar char="●"/>
            </a:pPr>
            <a:r>
              <a:rPr lang="en-US"/>
              <a:t>The offset </a:t>
            </a:r>
            <a:r>
              <a:rPr lang="en-US" b="1">
                <a:latin typeface="Times New Roman"/>
                <a:ea typeface="Times New Roman"/>
                <a:cs typeface="Times New Roman"/>
                <a:sym typeface="Times New Roman"/>
              </a:rPr>
              <a:t>∆p</a:t>
            </a:r>
            <a:r>
              <a:rPr lang="en-US" b="1" i="1" baseline="-25000">
                <a:latin typeface="Times New Roman"/>
                <a:ea typeface="Times New Roman"/>
                <a:cs typeface="Times New Roman"/>
                <a:sym typeface="Times New Roman"/>
              </a:rPr>
              <a:t>n</a:t>
            </a:r>
            <a:r>
              <a:rPr lang="en-US"/>
              <a:t> is typically fractional, above Eq. is implemented via bilinear interpolation as</a:t>
            </a:r>
            <a:endParaRPr/>
          </a:p>
          <a:p>
            <a:pPr marL="0" lvl="0" indent="0" algn="l" rtl="0">
              <a:spcBef>
                <a:spcPts val="2100"/>
              </a:spcBef>
              <a:spcAft>
                <a:spcPts val="0"/>
              </a:spcAft>
              <a:buNone/>
            </a:pPr>
            <a:endParaRPr/>
          </a:p>
          <a:p>
            <a:pPr marL="609600" lvl="0" indent="-457200" algn="l" rtl="0">
              <a:spcBef>
                <a:spcPts val="2100"/>
              </a:spcBef>
              <a:spcAft>
                <a:spcPts val="0"/>
              </a:spcAft>
              <a:buSzPts val="2400"/>
              <a:buChar char="●"/>
            </a:pPr>
            <a:r>
              <a:rPr lang="en-US"/>
              <a:t>Where </a:t>
            </a:r>
            <a:r>
              <a:rPr lang="en-US" b="1">
                <a:latin typeface="Times New Roman"/>
                <a:ea typeface="Times New Roman"/>
                <a:cs typeface="Times New Roman"/>
                <a:sym typeface="Times New Roman"/>
              </a:rPr>
              <a:t>p</a:t>
            </a:r>
            <a:r>
              <a:rPr lang="en-US">
                <a:latin typeface="Times New Roman"/>
                <a:ea typeface="Times New Roman"/>
                <a:cs typeface="Times New Roman"/>
                <a:sym typeface="Times New Roman"/>
              </a:rPr>
              <a:t> </a:t>
            </a:r>
            <a:r>
              <a:rPr lang="en-US"/>
              <a:t>denotes an arbitrary (fractional) location, </a:t>
            </a:r>
            <a:r>
              <a:rPr lang="en-US" b="1">
                <a:latin typeface="Times New Roman"/>
                <a:ea typeface="Times New Roman"/>
                <a:cs typeface="Times New Roman"/>
                <a:sym typeface="Times New Roman"/>
              </a:rPr>
              <a:t>q </a:t>
            </a:r>
            <a:r>
              <a:rPr lang="en-US"/>
              <a:t>enumerates all integral spatial locations in the feature map </a:t>
            </a:r>
            <a:r>
              <a:rPr lang="en-US" b="1">
                <a:latin typeface="Times New Roman"/>
                <a:ea typeface="Times New Roman"/>
                <a:cs typeface="Times New Roman"/>
                <a:sym typeface="Times New Roman"/>
              </a:rPr>
              <a:t>x</a:t>
            </a:r>
            <a:r>
              <a:rPr lang="en-US"/>
              <a:t>, and </a:t>
            </a:r>
            <a:r>
              <a:rPr lang="en-US" i="1">
                <a:latin typeface="Times New Roman"/>
                <a:ea typeface="Times New Roman"/>
                <a:cs typeface="Times New Roman"/>
                <a:sym typeface="Times New Roman"/>
              </a:rPr>
              <a:t>G</a:t>
            </a:r>
            <a:r>
              <a:rPr lang="en-US"/>
              <a:t>(·, ·) is the bilinear interpolation kernel</a:t>
            </a:r>
            <a:endParaRPr/>
          </a:p>
          <a:p>
            <a:pPr marL="609600" lvl="0" indent="-457200" algn="l" rtl="0">
              <a:spcBef>
                <a:spcPts val="0"/>
              </a:spcBef>
              <a:spcAft>
                <a:spcPts val="0"/>
              </a:spcAft>
              <a:buSzPts val="2400"/>
              <a:buChar char="●"/>
            </a:pPr>
            <a:r>
              <a:rPr lang="en-US" i="1">
                <a:latin typeface="Times New Roman"/>
                <a:ea typeface="Times New Roman"/>
                <a:cs typeface="Times New Roman"/>
                <a:sym typeface="Times New Roman"/>
              </a:rPr>
              <a:t>G</a:t>
            </a:r>
            <a:r>
              <a:rPr lang="en-US"/>
              <a:t> is two dimensional. It is separated into two one dimensional kernels as </a:t>
            </a:r>
            <a:endParaRPr/>
          </a:p>
        </p:txBody>
      </p:sp>
      <p:pic>
        <p:nvPicPr>
          <p:cNvPr id="629" name="Google Shape;629;p82"/>
          <p:cNvPicPr preferRelativeResize="0"/>
          <p:nvPr/>
        </p:nvPicPr>
        <p:blipFill>
          <a:blip r:embed="rId3">
            <a:alphaModFix/>
          </a:blip>
          <a:stretch>
            <a:fillRect/>
          </a:stretch>
        </p:blipFill>
        <p:spPr>
          <a:xfrm>
            <a:off x="1739067" y="1746867"/>
            <a:ext cx="5497933" cy="763600"/>
          </a:xfrm>
          <a:prstGeom prst="rect">
            <a:avLst/>
          </a:prstGeom>
          <a:noFill/>
          <a:ln w="9525" cap="flat" cmpd="sng">
            <a:solidFill>
              <a:srgbClr val="FF0000"/>
            </a:solidFill>
            <a:prstDash val="solid"/>
            <a:round/>
            <a:headEnd type="none" w="sm" len="sm"/>
            <a:tailEnd type="none" w="sm" len="sm"/>
          </a:ln>
        </p:spPr>
      </p:pic>
      <p:pic>
        <p:nvPicPr>
          <p:cNvPr id="630" name="Google Shape;630;p82"/>
          <p:cNvPicPr preferRelativeResize="0"/>
          <p:nvPr/>
        </p:nvPicPr>
        <p:blipFill>
          <a:blip r:embed="rId4">
            <a:alphaModFix/>
          </a:blip>
          <a:stretch>
            <a:fillRect/>
          </a:stretch>
        </p:blipFill>
        <p:spPr>
          <a:xfrm>
            <a:off x="1739066" y="3537167"/>
            <a:ext cx="3571666" cy="871729"/>
          </a:xfrm>
          <a:prstGeom prst="rect">
            <a:avLst/>
          </a:prstGeom>
          <a:noFill/>
          <a:ln w="9525" cap="flat" cmpd="sng">
            <a:solidFill>
              <a:srgbClr val="FF0000"/>
            </a:solidFill>
            <a:prstDash val="solid"/>
            <a:round/>
            <a:headEnd type="none" w="sm" len="sm"/>
            <a:tailEnd type="none" w="sm" len="sm"/>
          </a:ln>
        </p:spPr>
      </p:pic>
      <p:pic>
        <p:nvPicPr>
          <p:cNvPr id="631" name="Google Shape;631;p82"/>
          <p:cNvPicPr preferRelativeResize="0"/>
          <p:nvPr/>
        </p:nvPicPr>
        <p:blipFill>
          <a:blip r:embed="rId5">
            <a:alphaModFix/>
          </a:blip>
          <a:stretch>
            <a:fillRect/>
          </a:stretch>
        </p:blipFill>
        <p:spPr>
          <a:xfrm>
            <a:off x="1637033" y="6184233"/>
            <a:ext cx="4267200" cy="558800"/>
          </a:xfrm>
          <a:prstGeom prst="rect">
            <a:avLst/>
          </a:prstGeom>
          <a:noFill/>
          <a:ln>
            <a:noFill/>
          </a:ln>
        </p:spPr>
      </p:pic>
      <p:pic>
        <p:nvPicPr>
          <p:cNvPr id="632" name="Google Shape;632;p82"/>
          <p:cNvPicPr preferRelativeResize="0"/>
          <p:nvPr/>
        </p:nvPicPr>
        <p:blipFill>
          <a:blip r:embed="rId6">
            <a:alphaModFix/>
          </a:blip>
          <a:stretch>
            <a:fillRect/>
          </a:stretch>
        </p:blipFill>
        <p:spPr>
          <a:xfrm>
            <a:off x="6243417" y="6247733"/>
            <a:ext cx="5295900" cy="431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3"/>
          <p:cNvSpPr txBox="1">
            <a:spLocks noGrp="1"/>
          </p:cNvSpPr>
          <p:nvPr>
            <p:ph type="title"/>
          </p:nvPr>
        </p:nvSpPr>
        <p:spPr>
          <a:xfrm>
            <a:off x="415600" y="17700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Deformable Convolution: Effect on Receptive Field</a:t>
            </a:r>
            <a:endParaRPr/>
          </a:p>
        </p:txBody>
      </p:sp>
      <p:sp>
        <p:nvSpPr>
          <p:cNvPr id="638" name="Google Shape;638;p83"/>
          <p:cNvSpPr txBox="1">
            <a:spLocks noGrp="1"/>
          </p:cNvSpPr>
          <p:nvPr>
            <p:ph type="body" idx="1"/>
          </p:nvPr>
        </p:nvSpPr>
        <p:spPr>
          <a:xfrm>
            <a:off x="255133" y="1203033"/>
            <a:ext cx="5303700" cy="5540100"/>
          </a:xfrm>
          <a:prstGeom prst="rect">
            <a:avLst/>
          </a:prstGeom>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a:solidFill>
                  <a:schemeClr val="dk1"/>
                </a:solidFill>
              </a:rPr>
              <a:t>Deformable convolution is able to </a:t>
            </a:r>
            <a:r>
              <a:rPr lang="en-US" b="1">
                <a:solidFill>
                  <a:schemeClr val="dk1"/>
                </a:solidFill>
              </a:rPr>
              <a:t>“expand” the receptive field for bigger object</a:t>
            </a:r>
            <a:r>
              <a:rPr lang="en-US">
                <a:solidFill>
                  <a:schemeClr val="dk1"/>
                </a:solidFill>
              </a:rPr>
              <a:t>. </a:t>
            </a:r>
            <a:endParaRPr>
              <a:solidFill>
                <a:schemeClr val="dk1"/>
              </a:solidFill>
            </a:endParaRPr>
          </a:p>
          <a:p>
            <a:pPr marL="609600" lvl="0" indent="-457200" algn="l" rtl="0">
              <a:spcBef>
                <a:spcPts val="0"/>
              </a:spcBef>
              <a:spcAft>
                <a:spcPts val="0"/>
              </a:spcAft>
              <a:buSzPts val="2400"/>
              <a:buChar char="●"/>
            </a:pPr>
            <a:r>
              <a:rPr lang="en-US">
                <a:solidFill>
                  <a:schemeClr val="dk1"/>
                </a:solidFill>
              </a:rPr>
              <a:t>Quantitatively measure “effective dilation” which is the mean distances between each offsets</a:t>
            </a:r>
            <a:endParaRPr>
              <a:solidFill>
                <a:schemeClr val="dk1"/>
              </a:solidFill>
            </a:endParaRPr>
          </a:p>
          <a:p>
            <a:pPr marL="609600" lvl="0" indent="-457200" algn="l" rtl="0">
              <a:spcBef>
                <a:spcPts val="0"/>
              </a:spcBef>
              <a:spcAft>
                <a:spcPts val="0"/>
              </a:spcAft>
              <a:buSzPts val="2400"/>
              <a:buChar char="●"/>
            </a:pPr>
            <a:r>
              <a:rPr lang="en-US">
                <a:solidFill>
                  <a:schemeClr val="dk1"/>
                </a:solidFill>
              </a:rPr>
              <a:t>Found that deformable filters that are centered on larger objects has</a:t>
            </a:r>
            <a:r>
              <a:rPr lang="en-US" b="1">
                <a:solidFill>
                  <a:schemeClr val="dk1"/>
                </a:solidFill>
              </a:rPr>
              <a:t> larger “receptive field”.</a:t>
            </a:r>
            <a:r>
              <a:rPr lang="en-US" b="1"/>
              <a:t>  </a:t>
            </a:r>
            <a:endParaRPr b="1"/>
          </a:p>
          <a:p>
            <a:pPr marL="609600" lvl="0" indent="0" algn="l" rtl="0">
              <a:spcBef>
                <a:spcPts val="2100"/>
              </a:spcBef>
              <a:spcAft>
                <a:spcPts val="2100"/>
              </a:spcAft>
              <a:buNone/>
            </a:pPr>
            <a:r>
              <a:rPr lang="en-US"/>
              <a:t>  </a:t>
            </a:r>
            <a:endParaRPr/>
          </a:p>
        </p:txBody>
      </p:sp>
      <p:pic>
        <p:nvPicPr>
          <p:cNvPr id="639" name="Google Shape;639;p83"/>
          <p:cNvPicPr preferRelativeResize="0"/>
          <p:nvPr/>
        </p:nvPicPr>
        <p:blipFill>
          <a:blip r:embed="rId3">
            <a:alphaModFix/>
          </a:blip>
          <a:stretch>
            <a:fillRect/>
          </a:stretch>
        </p:blipFill>
        <p:spPr>
          <a:xfrm>
            <a:off x="5835400" y="1203033"/>
            <a:ext cx="5024737" cy="55110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9"/>
          <p:cNvSpPr txBox="1"/>
          <p:nvPr/>
        </p:nvSpPr>
        <p:spPr>
          <a:xfrm>
            <a:off x="6908801" y="6346077"/>
            <a:ext cx="3962400" cy="51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u="sng" strike="noStrike" cap="none">
                <a:solidFill>
                  <a:schemeClr val="hlink"/>
                </a:solidFill>
                <a:latin typeface="Calibri"/>
                <a:ea typeface="Calibri"/>
                <a:cs typeface="Calibri"/>
                <a:sym typeface="Calibri"/>
                <a:hlinkClick r:id="rId3"/>
              </a:rPr>
              <a:t>https://www.researchgate.net/profile/Tim_Ireland/publication/237191550/figure/fig5/AS:299381313032206@1448389475951/Perception-action-is-a-loop-describing-agent-behaviour.png</a:t>
            </a:r>
            <a:endParaRPr sz="900">
              <a:solidFill>
                <a:schemeClr val="dk1"/>
              </a:solidFill>
              <a:latin typeface="Calibri"/>
              <a:ea typeface="Calibri"/>
              <a:cs typeface="Calibri"/>
              <a:sym typeface="Calibri"/>
            </a:endParaRPr>
          </a:p>
        </p:txBody>
      </p:sp>
      <p:sp>
        <p:nvSpPr>
          <p:cNvPr id="255" name="Google Shape;255;p49"/>
          <p:cNvSpPr txBox="1"/>
          <p:nvPr/>
        </p:nvSpPr>
        <p:spPr>
          <a:xfrm>
            <a:off x="694267" y="6350169"/>
            <a:ext cx="5266200" cy="5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4"/>
              </a:rPr>
              <a:t>https://www.researchgate.net/profile/Chris_Christou3/publication/272677840/figure/fig1/AS:294921811578882@1447326247365/The-Perception-Action-loop.png</a:t>
            </a:r>
            <a:endParaRPr sz="900">
              <a:solidFill>
                <a:schemeClr val="dk1"/>
              </a:solidFill>
              <a:latin typeface="Calibri"/>
              <a:ea typeface="Calibri"/>
              <a:cs typeface="Calibri"/>
              <a:sym typeface="Calibri"/>
            </a:endParaRPr>
          </a:p>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5"/>
              </a:rPr>
              <a:t>https://c8.alamy.com/comp/EWXGT8/cute-boy-putting-blocks-replicating-example-EWXGT8.jpg</a:t>
            </a:r>
            <a:endParaRPr sz="900">
              <a:solidFill>
                <a:schemeClr val="dk1"/>
              </a:solidFill>
              <a:latin typeface="Calibri"/>
              <a:ea typeface="Calibri"/>
              <a:cs typeface="Calibri"/>
              <a:sym typeface="Calibri"/>
            </a:endParaRPr>
          </a:p>
        </p:txBody>
      </p:sp>
      <p:pic>
        <p:nvPicPr>
          <p:cNvPr id="256" name="Google Shape;256;p49" descr="Image result for baxter robot perception"/>
          <p:cNvPicPr preferRelativeResize="0"/>
          <p:nvPr/>
        </p:nvPicPr>
        <p:blipFill rotWithShape="1">
          <a:blip r:embed="rId6">
            <a:alphaModFix/>
          </a:blip>
          <a:srcRect l="15417" r="12670"/>
          <a:stretch/>
        </p:blipFill>
        <p:spPr>
          <a:xfrm>
            <a:off x="7821137" y="4148950"/>
            <a:ext cx="2986033" cy="2082724"/>
          </a:xfrm>
          <a:prstGeom prst="rect">
            <a:avLst/>
          </a:prstGeom>
          <a:noFill/>
          <a:ln>
            <a:noFill/>
          </a:ln>
        </p:spPr>
      </p:pic>
      <p:pic>
        <p:nvPicPr>
          <p:cNvPr id="257" name="Google Shape;257;p49"/>
          <p:cNvPicPr preferRelativeResize="0"/>
          <p:nvPr/>
        </p:nvPicPr>
        <p:blipFill rotWithShape="1">
          <a:blip r:embed="rId7">
            <a:alphaModFix/>
          </a:blip>
          <a:srcRect/>
          <a:stretch/>
        </p:blipFill>
        <p:spPr>
          <a:xfrm>
            <a:off x="8473111" y="2155930"/>
            <a:ext cx="876300" cy="609600"/>
          </a:xfrm>
          <a:prstGeom prst="rect">
            <a:avLst/>
          </a:prstGeom>
          <a:noFill/>
          <a:ln>
            <a:noFill/>
          </a:ln>
        </p:spPr>
      </p:pic>
      <p:pic>
        <p:nvPicPr>
          <p:cNvPr id="258" name="Google Shape;258;p49"/>
          <p:cNvPicPr preferRelativeResize="0"/>
          <p:nvPr/>
        </p:nvPicPr>
        <p:blipFill rotWithShape="1">
          <a:blip r:embed="rId8">
            <a:alphaModFix/>
          </a:blip>
          <a:srcRect/>
          <a:stretch/>
        </p:blipFill>
        <p:spPr>
          <a:xfrm>
            <a:off x="8656923" y="2752628"/>
            <a:ext cx="1314449" cy="519112"/>
          </a:xfrm>
          <a:prstGeom prst="rect">
            <a:avLst/>
          </a:prstGeom>
          <a:noFill/>
          <a:ln>
            <a:noFill/>
          </a:ln>
        </p:spPr>
      </p:pic>
      <p:pic>
        <p:nvPicPr>
          <p:cNvPr id="259" name="Google Shape;259;p49"/>
          <p:cNvPicPr preferRelativeResize="0"/>
          <p:nvPr/>
        </p:nvPicPr>
        <p:blipFill rotWithShape="1">
          <a:blip r:embed="rId9">
            <a:alphaModFix/>
          </a:blip>
          <a:srcRect/>
          <a:stretch/>
        </p:blipFill>
        <p:spPr>
          <a:xfrm>
            <a:off x="9349411" y="2130071"/>
            <a:ext cx="734799" cy="633447"/>
          </a:xfrm>
          <a:prstGeom prst="rect">
            <a:avLst/>
          </a:prstGeom>
          <a:noFill/>
          <a:ln>
            <a:noFill/>
          </a:ln>
        </p:spPr>
      </p:pic>
      <p:pic>
        <p:nvPicPr>
          <p:cNvPr id="260" name="Google Shape;260;p49"/>
          <p:cNvPicPr preferRelativeResize="0"/>
          <p:nvPr/>
        </p:nvPicPr>
        <p:blipFill rotWithShape="1">
          <a:blip r:embed="rId10">
            <a:alphaModFix/>
          </a:blip>
          <a:srcRect/>
          <a:stretch/>
        </p:blipFill>
        <p:spPr>
          <a:xfrm>
            <a:off x="2111358" y="4003607"/>
            <a:ext cx="2432100" cy="2435645"/>
          </a:xfrm>
          <a:prstGeom prst="rect">
            <a:avLst/>
          </a:prstGeom>
          <a:noFill/>
          <a:ln>
            <a:noFill/>
          </a:ln>
        </p:spPr>
      </p:pic>
      <p:pic>
        <p:nvPicPr>
          <p:cNvPr id="261" name="Google Shape;261;p49"/>
          <p:cNvPicPr preferRelativeResize="0"/>
          <p:nvPr/>
        </p:nvPicPr>
        <p:blipFill rotWithShape="1">
          <a:blip r:embed="rId11">
            <a:alphaModFix/>
          </a:blip>
          <a:srcRect/>
          <a:stretch/>
        </p:blipFill>
        <p:spPr>
          <a:xfrm>
            <a:off x="2537925" y="1890543"/>
            <a:ext cx="725145" cy="1310838"/>
          </a:xfrm>
          <a:prstGeom prst="rect">
            <a:avLst/>
          </a:prstGeom>
          <a:noFill/>
          <a:ln>
            <a:noFill/>
          </a:ln>
        </p:spPr>
      </p:pic>
      <p:pic>
        <p:nvPicPr>
          <p:cNvPr id="262" name="Google Shape;262;p49"/>
          <p:cNvPicPr preferRelativeResize="0"/>
          <p:nvPr/>
        </p:nvPicPr>
        <p:blipFill rotWithShape="1">
          <a:blip r:embed="rId12">
            <a:alphaModFix/>
          </a:blip>
          <a:srcRect/>
          <a:stretch/>
        </p:blipFill>
        <p:spPr>
          <a:xfrm>
            <a:off x="3160916" y="2071881"/>
            <a:ext cx="784518" cy="1091854"/>
          </a:xfrm>
          <a:prstGeom prst="rect">
            <a:avLst/>
          </a:prstGeom>
          <a:noFill/>
          <a:ln>
            <a:noFill/>
          </a:ln>
        </p:spPr>
      </p:pic>
      <p:sp>
        <p:nvSpPr>
          <p:cNvPr id="263" name="Google Shape;263;p49"/>
          <p:cNvSpPr txBox="1">
            <a:spLocks noGrp="1"/>
          </p:cNvSpPr>
          <p:nvPr>
            <p:ph type="title"/>
          </p:nvPr>
        </p:nvSpPr>
        <p:spPr>
          <a:xfrm>
            <a:off x="838200" y="0"/>
            <a:ext cx="10515600" cy="772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a:t>Introduction:</a:t>
            </a:r>
            <a:r>
              <a:rPr lang="en-US" sz="4400" b="0" i="0" u="none" strike="noStrike" cap="none">
                <a:solidFill>
                  <a:schemeClr val="dk1"/>
                </a:solidFill>
                <a:latin typeface="Calibri"/>
                <a:ea typeface="Calibri"/>
                <a:cs typeface="Calibri"/>
                <a:sym typeface="Calibri"/>
              </a:rPr>
              <a:t> Humans vs Robots</a:t>
            </a:r>
            <a:endParaRPr/>
          </a:p>
        </p:txBody>
      </p:sp>
      <p:sp>
        <p:nvSpPr>
          <p:cNvPr id="264" name="Google Shape;264;p49"/>
          <p:cNvSpPr txBox="1"/>
          <p:nvPr/>
        </p:nvSpPr>
        <p:spPr>
          <a:xfrm>
            <a:off x="1093175" y="3398338"/>
            <a:ext cx="21699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Changing environment through interaction</a:t>
            </a:r>
            <a:endParaRPr b="1"/>
          </a:p>
        </p:txBody>
      </p:sp>
      <p:sp>
        <p:nvSpPr>
          <p:cNvPr id="265" name="Google Shape;265;p49"/>
          <p:cNvSpPr txBox="1"/>
          <p:nvPr/>
        </p:nvSpPr>
        <p:spPr>
          <a:xfrm>
            <a:off x="3549238" y="3411013"/>
            <a:ext cx="21699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Sensory signals from the environment</a:t>
            </a:r>
            <a:endParaRPr b="1"/>
          </a:p>
        </p:txBody>
      </p:sp>
      <p:sp>
        <p:nvSpPr>
          <p:cNvPr id="266" name="Google Shape;266;p49"/>
          <p:cNvSpPr txBox="1"/>
          <p:nvPr/>
        </p:nvSpPr>
        <p:spPr>
          <a:xfrm>
            <a:off x="2145725" y="1687950"/>
            <a:ext cx="2336700" cy="1716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t>Environment</a:t>
            </a:r>
            <a:endParaRPr b="1"/>
          </a:p>
        </p:txBody>
      </p:sp>
      <p:sp>
        <p:nvSpPr>
          <p:cNvPr id="267" name="Google Shape;267;p49"/>
          <p:cNvSpPr txBox="1"/>
          <p:nvPr/>
        </p:nvSpPr>
        <p:spPr>
          <a:xfrm>
            <a:off x="6590350" y="3398338"/>
            <a:ext cx="21699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Changing environment through interaction</a:t>
            </a:r>
            <a:endParaRPr b="1"/>
          </a:p>
        </p:txBody>
      </p:sp>
      <p:sp>
        <p:nvSpPr>
          <p:cNvPr id="268" name="Google Shape;268;p49"/>
          <p:cNvSpPr/>
          <p:nvPr/>
        </p:nvSpPr>
        <p:spPr>
          <a:xfrm>
            <a:off x="10807175" y="2307925"/>
            <a:ext cx="1358700" cy="31971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9"/>
          <p:cNvSpPr txBox="1"/>
          <p:nvPr/>
        </p:nvSpPr>
        <p:spPr>
          <a:xfrm>
            <a:off x="7821325" y="1759800"/>
            <a:ext cx="2985900" cy="1716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t>Environment</a:t>
            </a:r>
            <a:endParaRPr b="1"/>
          </a:p>
        </p:txBody>
      </p:sp>
      <p:sp>
        <p:nvSpPr>
          <p:cNvPr id="270" name="Google Shape;270;p49"/>
          <p:cNvSpPr txBox="1"/>
          <p:nvPr/>
        </p:nvSpPr>
        <p:spPr>
          <a:xfrm>
            <a:off x="9951188" y="3398338"/>
            <a:ext cx="21699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Sensory signals from the environment</a:t>
            </a:r>
            <a:endParaRPr b="1"/>
          </a:p>
        </p:txBody>
      </p:sp>
      <p:sp>
        <p:nvSpPr>
          <p:cNvPr id="271" name="Google Shape;271;p49"/>
          <p:cNvSpPr/>
          <p:nvPr/>
        </p:nvSpPr>
        <p:spPr>
          <a:xfrm rot="10800000">
            <a:off x="6378386" y="2130078"/>
            <a:ext cx="1435500" cy="31167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9"/>
          <p:cNvSpPr/>
          <p:nvPr/>
        </p:nvSpPr>
        <p:spPr>
          <a:xfrm rot="10800000">
            <a:off x="694286" y="2226253"/>
            <a:ext cx="1435500" cy="31167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9"/>
          <p:cNvSpPr/>
          <p:nvPr/>
        </p:nvSpPr>
        <p:spPr>
          <a:xfrm>
            <a:off x="4482550" y="2307925"/>
            <a:ext cx="1358700" cy="31971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9"/>
          <p:cNvSpPr/>
          <p:nvPr/>
        </p:nvSpPr>
        <p:spPr>
          <a:xfrm>
            <a:off x="3549250" y="3371775"/>
            <a:ext cx="2169900" cy="6333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49"/>
          <p:cNvSpPr/>
          <p:nvPr/>
        </p:nvSpPr>
        <p:spPr>
          <a:xfrm>
            <a:off x="9876625" y="3393700"/>
            <a:ext cx="2169900" cy="6333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4"/>
          <p:cNvSpPr txBox="1">
            <a:spLocks noGrp="1"/>
          </p:cNvSpPr>
          <p:nvPr>
            <p:ph type="title"/>
          </p:nvPr>
        </p:nvSpPr>
        <p:spPr>
          <a:xfrm>
            <a:off x="415600" y="17700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Deformable Convolution: Effect on Receptive Field</a:t>
            </a:r>
            <a:endParaRPr/>
          </a:p>
        </p:txBody>
      </p:sp>
      <p:pic>
        <p:nvPicPr>
          <p:cNvPr id="645" name="Google Shape;645;p84"/>
          <p:cNvPicPr preferRelativeResize="0"/>
          <p:nvPr/>
        </p:nvPicPr>
        <p:blipFill rotWithShape="1">
          <a:blip r:embed="rId3">
            <a:alphaModFix/>
          </a:blip>
          <a:srcRect b="2200"/>
          <a:stretch/>
        </p:blipFill>
        <p:spPr>
          <a:xfrm>
            <a:off x="517200" y="1035283"/>
            <a:ext cx="6675100" cy="3199526"/>
          </a:xfrm>
          <a:prstGeom prst="rect">
            <a:avLst/>
          </a:prstGeom>
          <a:noFill/>
          <a:ln>
            <a:noFill/>
          </a:ln>
        </p:spPr>
      </p:pic>
      <p:pic>
        <p:nvPicPr>
          <p:cNvPr id="646" name="Google Shape;646;p84"/>
          <p:cNvPicPr preferRelativeResize="0"/>
          <p:nvPr/>
        </p:nvPicPr>
        <p:blipFill>
          <a:blip r:embed="rId4">
            <a:alphaModFix/>
          </a:blip>
          <a:stretch>
            <a:fillRect/>
          </a:stretch>
        </p:blipFill>
        <p:spPr>
          <a:xfrm>
            <a:off x="7090700" y="1096533"/>
            <a:ext cx="4426140" cy="3199499"/>
          </a:xfrm>
          <a:prstGeom prst="rect">
            <a:avLst/>
          </a:prstGeom>
          <a:noFill/>
          <a:ln>
            <a:noFill/>
          </a:ln>
        </p:spPr>
      </p:pic>
      <p:sp>
        <p:nvSpPr>
          <p:cNvPr id="647" name="Google Shape;647;p84"/>
          <p:cNvSpPr txBox="1"/>
          <p:nvPr/>
        </p:nvSpPr>
        <p:spPr>
          <a:xfrm>
            <a:off x="1383833" y="4663433"/>
            <a:ext cx="9160500" cy="1580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900" b="1"/>
              <a:t>Figure 6: Each image triplet shows the sampling locations (9^3 = 729 red points in each image) in three levels of 3 × 3 deformable filters (see Figure 5 as a reference) for three activation units (green points) on the background (left), a small object (middle), and a large object (right), respectively. </a:t>
            </a:r>
            <a:endParaRPr sz="19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5"/>
          <p:cNvSpPr txBox="1">
            <a:spLocks noGrp="1"/>
          </p:cNvSpPr>
          <p:nvPr>
            <p:ph type="title"/>
          </p:nvPr>
        </p:nvSpPr>
        <p:spPr>
          <a:xfrm>
            <a:off x="415600" y="17700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Deformable Convolution: Usage</a:t>
            </a:r>
            <a:endParaRPr/>
          </a:p>
        </p:txBody>
      </p:sp>
      <p:sp>
        <p:nvSpPr>
          <p:cNvPr id="653" name="Google Shape;653;p85"/>
          <p:cNvSpPr txBox="1">
            <a:spLocks noGrp="1"/>
          </p:cNvSpPr>
          <p:nvPr>
            <p:ph type="body" idx="1"/>
          </p:nvPr>
        </p:nvSpPr>
        <p:spPr>
          <a:xfrm>
            <a:off x="255133" y="1203033"/>
            <a:ext cx="5303700" cy="5540100"/>
          </a:xfrm>
          <a:prstGeom prst="rect">
            <a:avLst/>
          </a:prstGeom>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a:t>Deformable convolution is easy to integrate into any CNN architectures.</a:t>
            </a:r>
            <a:endParaRPr/>
          </a:p>
          <a:p>
            <a:pPr marL="609600" lvl="0" indent="0" algn="l" rtl="0">
              <a:spcBef>
                <a:spcPts val="2100"/>
              </a:spcBef>
              <a:spcAft>
                <a:spcPts val="2100"/>
              </a:spcAft>
              <a:buNone/>
            </a:pPr>
            <a:r>
              <a:rPr lang="en-US"/>
              <a:t>  </a:t>
            </a:r>
            <a:endParaRPr/>
          </a:p>
        </p:txBody>
      </p:sp>
      <p:pic>
        <p:nvPicPr>
          <p:cNvPr id="654" name="Google Shape;654;p85"/>
          <p:cNvPicPr preferRelativeResize="0"/>
          <p:nvPr/>
        </p:nvPicPr>
        <p:blipFill>
          <a:blip r:embed="rId3">
            <a:alphaModFix/>
          </a:blip>
          <a:stretch>
            <a:fillRect/>
          </a:stretch>
        </p:blipFill>
        <p:spPr>
          <a:xfrm>
            <a:off x="5835400" y="1203033"/>
            <a:ext cx="5024737" cy="551100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86"/>
          <p:cNvSpPr txBox="1">
            <a:spLocks noGrp="1"/>
          </p:cNvSpPr>
          <p:nvPr>
            <p:ph type="title"/>
          </p:nvPr>
        </p:nvSpPr>
        <p:spPr>
          <a:xfrm>
            <a:off x="415600" y="17700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Deformable Convolution: Conclusions</a:t>
            </a:r>
            <a:endParaRPr/>
          </a:p>
        </p:txBody>
      </p:sp>
      <p:sp>
        <p:nvSpPr>
          <p:cNvPr id="660" name="Google Shape;660;p86"/>
          <p:cNvSpPr txBox="1">
            <a:spLocks noGrp="1"/>
          </p:cNvSpPr>
          <p:nvPr>
            <p:ph type="body" idx="1"/>
          </p:nvPr>
        </p:nvSpPr>
        <p:spPr>
          <a:xfrm>
            <a:off x="255133" y="1203033"/>
            <a:ext cx="5303700" cy="5540100"/>
          </a:xfrm>
          <a:prstGeom prst="rect">
            <a:avLst/>
          </a:prstGeom>
          <a:ln w="9525" cap="flat" cmpd="sng">
            <a:solidFill>
              <a:srgbClr val="FF9900"/>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a:t>Deformable convolution is a generalization of atrous convolution</a:t>
            </a:r>
            <a:endParaRPr/>
          </a:p>
          <a:p>
            <a:pPr marL="609600" lvl="0" indent="-457200" algn="l" rtl="0">
              <a:spcBef>
                <a:spcPts val="0"/>
              </a:spcBef>
              <a:spcAft>
                <a:spcPts val="0"/>
              </a:spcAft>
              <a:buSzPts val="2400"/>
              <a:buChar char="●"/>
            </a:pPr>
            <a:r>
              <a:rPr lang="en-US"/>
              <a:t>They add small amount of parameters and computation for the offset learning. </a:t>
            </a:r>
            <a:endParaRPr/>
          </a:p>
          <a:p>
            <a:pPr marL="609600" lvl="0" indent="-457200" algn="l" rtl="0">
              <a:spcBef>
                <a:spcPts val="0"/>
              </a:spcBef>
              <a:spcAft>
                <a:spcPts val="0"/>
              </a:spcAft>
              <a:buSzPts val="2400"/>
              <a:buChar char="●"/>
            </a:pPr>
            <a:r>
              <a:rPr lang="en-US"/>
              <a:t>They can readily replace their plain counterparts in deep CNNs and can be easily trained end-to-end with standard backpropagation</a:t>
            </a:r>
            <a:endParaRPr/>
          </a:p>
          <a:p>
            <a:pPr marL="609600" lvl="0" indent="0" algn="l" rtl="0">
              <a:spcBef>
                <a:spcPts val="2100"/>
              </a:spcBef>
              <a:spcAft>
                <a:spcPts val="0"/>
              </a:spcAft>
              <a:buNone/>
            </a:pPr>
            <a:r>
              <a:rPr lang="en-US"/>
              <a:t> </a:t>
            </a:r>
            <a:endParaRPr/>
          </a:p>
          <a:p>
            <a:pPr marL="609600" lvl="0" indent="0" algn="l" rtl="0">
              <a:spcBef>
                <a:spcPts val="2100"/>
              </a:spcBef>
              <a:spcAft>
                <a:spcPts val="2100"/>
              </a:spcAft>
              <a:buNone/>
            </a:pPr>
            <a:r>
              <a:rPr lang="en-US"/>
              <a:t>  </a:t>
            </a:r>
            <a:endParaRPr/>
          </a:p>
        </p:txBody>
      </p:sp>
      <p:pic>
        <p:nvPicPr>
          <p:cNvPr id="661" name="Google Shape;661;p86"/>
          <p:cNvPicPr preferRelativeResize="0"/>
          <p:nvPr/>
        </p:nvPicPr>
        <p:blipFill>
          <a:blip r:embed="rId3">
            <a:alphaModFix/>
          </a:blip>
          <a:stretch>
            <a:fillRect/>
          </a:stretch>
        </p:blipFill>
        <p:spPr>
          <a:xfrm>
            <a:off x="5835400" y="1203033"/>
            <a:ext cx="5024737" cy="55110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7"/>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p>
            <a:pPr marL="0" lvl="0" indent="0" algn="ctr" rtl="0">
              <a:lnSpc>
                <a:spcPct val="115000"/>
              </a:lnSpc>
              <a:spcBef>
                <a:spcPts val="0"/>
              </a:spcBef>
              <a:spcAft>
                <a:spcPts val="2100"/>
              </a:spcAft>
              <a:buClr>
                <a:schemeClr val="dk1"/>
              </a:buClr>
              <a:buSzPts val="1500"/>
              <a:buFont typeface="Arial"/>
              <a:buNone/>
            </a:pPr>
            <a:r>
              <a:rPr lang="en-US" sz="4800">
                <a:solidFill>
                  <a:schemeClr val="dk2"/>
                </a:solidFill>
              </a:rPr>
              <a:t>Continuous convolution</a:t>
            </a:r>
            <a:endParaRPr sz="4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8"/>
          <p:cNvSpPr txBox="1">
            <a:spLocks noGrp="1"/>
          </p:cNvSpPr>
          <p:nvPr>
            <p:ph type="title"/>
          </p:nvPr>
        </p:nvSpPr>
        <p:spPr>
          <a:xfrm>
            <a:off x="415600" y="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Continuous Convolution*</a:t>
            </a:r>
            <a:endParaRPr/>
          </a:p>
        </p:txBody>
      </p:sp>
      <p:sp>
        <p:nvSpPr>
          <p:cNvPr id="673" name="Google Shape;673;p88"/>
          <p:cNvSpPr txBox="1">
            <a:spLocks noGrp="1"/>
          </p:cNvSpPr>
          <p:nvPr>
            <p:ph type="body" idx="1"/>
          </p:nvPr>
        </p:nvSpPr>
        <p:spPr>
          <a:xfrm>
            <a:off x="204100" y="940600"/>
            <a:ext cx="5885100" cy="4429200"/>
          </a:xfrm>
          <a:prstGeom prst="rect">
            <a:avLst/>
          </a:prstGeom>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b="1" dirty="0"/>
              <a:t>Motivation:</a:t>
            </a:r>
            <a:r>
              <a:rPr lang="en-US" dirty="0"/>
              <a:t> Discrete convolutions relies on dense grid structure (e.g., 2D grid for images, 3D grid for videos). However, many real world applications such as visual perception from 3D point clouds, mesh registration and non-rigid shape correspondences rely on making statistical predictions from non-grid structured data. </a:t>
            </a:r>
            <a:endParaRPr dirty="0"/>
          </a:p>
          <a:p>
            <a:pPr marL="609600" lvl="0" indent="0" algn="l" rtl="0">
              <a:spcBef>
                <a:spcPts val="2100"/>
              </a:spcBef>
              <a:spcAft>
                <a:spcPts val="2100"/>
              </a:spcAft>
              <a:buNone/>
            </a:pPr>
            <a:endParaRPr dirty="0"/>
          </a:p>
        </p:txBody>
      </p:sp>
      <p:sp>
        <p:nvSpPr>
          <p:cNvPr id="674" name="Google Shape;674;p88"/>
          <p:cNvSpPr txBox="1"/>
          <p:nvPr/>
        </p:nvSpPr>
        <p:spPr>
          <a:xfrm>
            <a:off x="6514600" y="4247600"/>
            <a:ext cx="5469600" cy="1122300"/>
          </a:xfrm>
          <a:prstGeom prst="rect">
            <a:avLst/>
          </a:prstGeom>
          <a:noFill/>
          <a:ln>
            <a:noFill/>
          </a:ln>
        </p:spPr>
        <p:txBody>
          <a:bodyPr spcFirstLastPara="1" wrap="square" lIns="121900" tIns="121900" rIns="121900" bIns="121900" anchor="t" anchorCtr="0">
            <a:noAutofit/>
          </a:bodyPr>
          <a:lstStyle/>
          <a:p>
            <a:pPr marL="0" lvl="0" indent="0" algn="l" rtl="0">
              <a:lnSpc>
                <a:spcPct val="124000"/>
              </a:lnSpc>
              <a:spcBef>
                <a:spcPts val="0"/>
              </a:spcBef>
              <a:spcAft>
                <a:spcPts val="0"/>
              </a:spcAft>
              <a:buNone/>
            </a:pPr>
            <a:r>
              <a:rPr lang="en-US" sz="1300">
                <a:solidFill>
                  <a:srgbClr val="222222"/>
                </a:solidFill>
                <a:highlight>
                  <a:srgbClr val="FFFFFF"/>
                </a:highlight>
              </a:rPr>
              <a:t>*Wang, S., Suo, S., Pokrovsky, W.C.M.A. and Urtasun, R., 2018. Deep parametric continuous convolutional neural networks. In </a:t>
            </a:r>
            <a:r>
              <a:rPr lang="en-US" sz="1300" i="1">
                <a:solidFill>
                  <a:srgbClr val="222222"/>
                </a:solidFill>
                <a:highlight>
                  <a:srgbClr val="FFFFFF"/>
                </a:highlight>
              </a:rPr>
              <a:t>Proceedings of the IEEE Conference on Computer Vision and Pattern Recognition</a:t>
            </a:r>
            <a:r>
              <a:rPr lang="en-US" sz="1300">
                <a:solidFill>
                  <a:srgbClr val="222222"/>
                </a:solidFill>
                <a:highlight>
                  <a:srgbClr val="FFFFFF"/>
                </a:highlight>
              </a:rPr>
              <a:t> (pp. 2589-2597).</a:t>
            </a:r>
            <a:r>
              <a:rPr lang="en-US" sz="1300">
                <a:solidFill>
                  <a:srgbClr val="777777"/>
                </a:solidFill>
                <a:highlight>
                  <a:srgbClr val="FFFFFF"/>
                </a:highlight>
              </a:rPr>
              <a:t> </a:t>
            </a:r>
            <a:endParaRPr sz="1300">
              <a:solidFill>
                <a:srgbClr val="777777"/>
              </a:solidFill>
              <a:highlight>
                <a:srgbClr val="FFFFFF"/>
              </a:highlight>
            </a:endParaRPr>
          </a:p>
          <a:p>
            <a:pPr marL="0" lvl="0" indent="0" algn="l" rtl="0">
              <a:spcBef>
                <a:spcPts val="0"/>
              </a:spcBef>
              <a:spcAft>
                <a:spcPts val="0"/>
              </a:spcAft>
              <a:buNone/>
            </a:pPr>
            <a:endParaRPr sz="1900"/>
          </a:p>
        </p:txBody>
      </p:sp>
      <p:pic>
        <p:nvPicPr>
          <p:cNvPr id="675" name="Google Shape;675;p88"/>
          <p:cNvPicPr preferRelativeResize="0"/>
          <p:nvPr/>
        </p:nvPicPr>
        <p:blipFill>
          <a:blip r:embed="rId3">
            <a:alphaModFix/>
          </a:blip>
          <a:stretch>
            <a:fillRect/>
          </a:stretch>
        </p:blipFill>
        <p:spPr>
          <a:xfrm>
            <a:off x="6306800" y="473967"/>
            <a:ext cx="5885198" cy="3334751"/>
          </a:xfrm>
          <a:prstGeom prst="rect">
            <a:avLst/>
          </a:prstGeom>
          <a:noFill/>
          <a:ln>
            <a:noFill/>
          </a:ln>
        </p:spPr>
      </p:pic>
      <p:sp>
        <p:nvSpPr>
          <p:cNvPr id="676" name="Google Shape;676;p88"/>
          <p:cNvSpPr txBox="1"/>
          <p:nvPr/>
        </p:nvSpPr>
        <p:spPr>
          <a:xfrm>
            <a:off x="204100" y="5470067"/>
            <a:ext cx="11882100" cy="1388100"/>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lnSpc>
                <a:spcPct val="115000"/>
              </a:lnSpc>
              <a:spcBef>
                <a:spcPts val="0"/>
              </a:spcBef>
              <a:spcAft>
                <a:spcPts val="0"/>
              </a:spcAft>
              <a:buClr>
                <a:schemeClr val="dk2"/>
              </a:buClr>
              <a:buSzPts val="2400"/>
              <a:buChar char="●"/>
            </a:pPr>
            <a:r>
              <a:rPr lang="en-US" sz="2400">
                <a:solidFill>
                  <a:schemeClr val="dk2"/>
                </a:solidFill>
              </a:rPr>
              <a:t>Simplest approach: voxelize the space to form a grid where standard discrete convolutions can be performed . However, most of the volume is typically empty =&gt; memory inefficiency and wasted computation.</a:t>
            </a:r>
            <a:endParaRPr sz="2400">
              <a:solidFill>
                <a:schemeClr val="dk2"/>
              </a:solidFill>
            </a:endParaRPr>
          </a:p>
          <a:p>
            <a:pPr marL="609600" lvl="0" indent="0" algn="l" rtl="0">
              <a:lnSpc>
                <a:spcPct val="115000"/>
              </a:lnSpc>
              <a:spcBef>
                <a:spcPts val="2100"/>
              </a:spcBef>
              <a:spcAft>
                <a:spcPts val="0"/>
              </a:spcAft>
              <a:buClr>
                <a:schemeClr val="dk1"/>
              </a:buClr>
              <a:buSzPts val="1500"/>
              <a:buFont typeface="Arial"/>
              <a:buNone/>
            </a:pPr>
            <a:r>
              <a:rPr lang="en-US" sz="2400">
                <a:solidFill>
                  <a:schemeClr val="dk2"/>
                </a:solidFill>
              </a:rPr>
              <a:t>  </a:t>
            </a:r>
            <a:endParaRPr sz="2400">
              <a:solidFill>
                <a:schemeClr val="dk2"/>
              </a:solidFill>
            </a:endParaRPr>
          </a:p>
          <a:p>
            <a:pPr marL="0" lvl="0" indent="0" algn="l" rtl="0">
              <a:spcBef>
                <a:spcPts val="2100"/>
              </a:spcBef>
              <a:spcAft>
                <a:spcPts val="0"/>
              </a:spcAft>
              <a:buNone/>
            </a:pPr>
            <a:endParaRPr sz="1900"/>
          </a:p>
        </p:txBody>
      </p:sp>
      <p:sp>
        <p:nvSpPr>
          <p:cNvPr id="677" name="Google Shape;677;p88"/>
          <p:cNvSpPr txBox="1"/>
          <p:nvPr/>
        </p:nvSpPr>
        <p:spPr>
          <a:xfrm>
            <a:off x="6460000" y="3808733"/>
            <a:ext cx="5578800" cy="3387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900"/>
              <a:t>A point cloud example from Apolloscape Dataset</a:t>
            </a:r>
            <a:endParaRPr sz="19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9"/>
          <p:cNvSpPr txBox="1">
            <a:spLocks noGrp="1"/>
          </p:cNvSpPr>
          <p:nvPr>
            <p:ph type="title"/>
          </p:nvPr>
        </p:nvSpPr>
        <p:spPr>
          <a:xfrm>
            <a:off x="415600" y="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(Parametric) Continuous Convolution: Introduction</a:t>
            </a:r>
            <a:endParaRPr/>
          </a:p>
        </p:txBody>
      </p:sp>
      <p:sp>
        <p:nvSpPr>
          <p:cNvPr id="683" name="Google Shape;683;p89"/>
          <p:cNvSpPr txBox="1">
            <a:spLocks noGrp="1"/>
          </p:cNvSpPr>
          <p:nvPr>
            <p:ph type="body" idx="1"/>
          </p:nvPr>
        </p:nvSpPr>
        <p:spPr>
          <a:xfrm>
            <a:off x="204100" y="940600"/>
            <a:ext cx="5885100" cy="4429200"/>
          </a:xfrm>
          <a:prstGeom prst="rect">
            <a:avLst/>
          </a:prstGeom>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dirty="0"/>
              <a:t>A parameterized kernel function that spans the full continuous vector space. </a:t>
            </a:r>
            <a:endParaRPr dirty="0"/>
          </a:p>
          <a:p>
            <a:pPr marL="609600" lvl="0" indent="-457200" algn="l" rtl="0">
              <a:spcBef>
                <a:spcPts val="0"/>
              </a:spcBef>
              <a:spcAft>
                <a:spcPts val="0"/>
              </a:spcAft>
              <a:buSzPts val="2400"/>
              <a:buChar char="●"/>
            </a:pPr>
            <a:r>
              <a:rPr lang="en-US" dirty="0"/>
              <a:t>In this way, it can handle arbitrary data structures as long as its support relationship is computable.   </a:t>
            </a:r>
            <a:endParaRPr dirty="0"/>
          </a:p>
        </p:txBody>
      </p:sp>
      <p:pic>
        <p:nvPicPr>
          <p:cNvPr id="684" name="Google Shape;684;p89"/>
          <p:cNvPicPr preferRelativeResize="0"/>
          <p:nvPr/>
        </p:nvPicPr>
        <p:blipFill>
          <a:blip r:embed="rId3">
            <a:alphaModFix/>
          </a:blip>
          <a:stretch>
            <a:fillRect/>
          </a:stretch>
        </p:blipFill>
        <p:spPr>
          <a:xfrm>
            <a:off x="6756098" y="940600"/>
            <a:ext cx="5146501" cy="559403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90"/>
          <p:cNvSpPr txBox="1">
            <a:spLocks noGrp="1"/>
          </p:cNvSpPr>
          <p:nvPr>
            <p:ph type="title"/>
          </p:nvPr>
        </p:nvSpPr>
        <p:spPr>
          <a:xfrm>
            <a:off x="415600" y="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(Parametric) Continuous Convolution: Math</a:t>
            </a:r>
            <a:endParaRPr/>
          </a:p>
        </p:txBody>
      </p:sp>
      <p:sp>
        <p:nvSpPr>
          <p:cNvPr id="690" name="Google Shape;690;p90"/>
          <p:cNvSpPr txBox="1">
            <a:spLocks noGrp="1"/>
          </p:cNvSpPr>
          <p:nvPr>
            <p:ph type="body" idx="1"/>
          </p:nvPr>
        </p:nvSpPr>
        <p:spPr>
          <a:xfrm>
            <a:off x="204100" y="940600"/>
            <a:ext cx="11756400" cy="5713200"/>
          </a:xfrm>
          <a:prstGeom prst="rect">
            <a:avLst/>
          </a:prstGeom>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a:t>Standard CNNs use discrete convolutions</a:t>
            </a:r>
            <a:endParaRPr/>
          </a:p>
          <a:p>
            <a:pPr marL="1828800" lvl="0" indent="0" algn="l" rtl="0">
              <a:spcBef>
                <a:spcPts val="2100"/>
              </a:spcBef>
              <a:spcAft>
                <a:spcPts val="0"/>
              </a:spcAft>
              <a:buNone/>
            </a:pPr>
            <a:endParaRPr/>
          </a:p>
          <a:p>
            <a:pPr marL="609600" lvl="0" indent="-457200" algn="l" rtl="0">
              <a:spcBef>
                <a:spcPts val="2100"/>
              </a:spcBef>
              <a:spcAft>
                <a:spcPts val="0"/>
              </a:spcAft>
              <a:buSzPts val="2400"/>
              <a:buChar char="●"/>
            </a:pPr>
            <a:r>
              <a:rPr lang="en-US"/>
              <a:t>Continuous convolutions can be defined as</a:t>
            </a:r>
            <a:endParaRPr/>
          </a:p>
          <a:p>
            <a:pPr marL="0" lvl="0" indent="0" algn="l" rtl="0">
              <a:spcBef>
                <a:spcPts val="2100"/>
              </a:spcBef>
              <a:spcAft>
                <a:spcPts val="0"/>
              </a:spcAft>
              <a:buNone/>
            </a:pPr>
            <a:endParaRPr/>
          </a:p>
          <a:p>
            <a:pPr marL="609600" lvl="0" indent="-457200" algn="l" rtl="0">
              <a:spcBef>
                <a:spcPts val="2100"/>
              </a:spcBef>
              <a:spcAft>
                <a:spcPts val="0"/>
              </a:spcAft>
              <a:buSzPts val="2400"/>
              <a:buChar char="●"/>
            </a:pPr>
            <a:r>
              <a:rPr lang="en-US" b="1"/>
              <a:t>1st Problem:</a:t>
            </a:r>
            <a:r>
              <a:rPr lang="en-US"/>
              <a:t>  integration is analytically intractable for real-world applications: input features are complicated and non-parametric, and observations are sparse points sampled over the continuous domain</a:t>
            </a:r>
            <a:endParaRPr/>
          </a:p>
          <a:p>
            <a:pPr marL="609600" lvl="0" indent="-457200" algn="l" rtl="0">
              <a:spcBef>
                <a:spcPts val="0"/>
              </a:spcBef>
              <a:spcAft>
                <a:spcPts val="0"/>
              </a:spcAft>
              <a:buSzPts val="2400"/>
              <a:buChar char="●"/>
            </a:pPr>
            <a:r>
              <a:rPr lang="en-US" b="1"/>
              <a:t>Solution:</a:t>
            </a:r>
            <a:r>
              <a:rPr lang="en-US"/>
              <a:t> use monte-carlo integration  </a:t>
            </a:r>
            <a:endParaRPr/>
          </a:p>
        </p:txBody>
      </p:sp>
      <p:pic>
        <p:nvPicPr>
          <p:cNvPr id="691" name="Google Shape;691;p90"/>
          <p:cNvPicPr preferRelativeResize="0"/>
          <p:nvPr/>
        </p:nvPicPr>
        <p:blipFill>
          <a:blip r:embed="rId3">
            <a:alphaModFix/>
          </a:blip>
          <a:stretch>
            <a:fillRect/>
          </a:stretch>
        </p:blipFill>
        <p:spPr>
          <a:xfrm>
            <a:off x="1687267" y="1468700"/>
            <a:ext cx="3647209" cy="763600"/>
          </a:xfrm>
          <a:prstGeom prst="rect">
            <a:avLst/>
          </a:prstGeom>
          <a:noFill/>
          <a:ln>
            <a:noFill/>
          </a:ln>
        </p:spPr>
      </p:pic>
      <p:pic>
        <p:nvPicPr>
          <p:cNvPr id="692" name="Google Shape;692;p90"/>
          <p:cNvPicPr preferRelativeResize="0"/>
          <p:nvPr/>
        </p:nvPicPr>
        <p:blipFill>
          <a:blip r:embed="rId4">
            <a:alphaModFix/>
          </a:blip>
          <a:stretch>
            <a:fillRect/>
          </a:stretch>
        </p:blipFill>
        <p:spPr>
          <a:xfrm>
            <a:off x="6198033" y="1468700"/>
            <a:ext cx="5240607" cy="763600"/>
          </a:xfrm>
          <a:prstGeom prst="rect">
            <a:avLst/>
          </a:prstGeom>
          <a:noFill/>
          <a:ln>
            <a:noFill/>
          </a:ln>
        </p:spPr>
      </p:pic>
      <p:pic>
        <p:nvPicPr>
          <p:cNvPr id="693" name="Google Shape;693;p90"/>
          <p:cNvPicPr preferRelativeResize="0"/>
          <p:nvPr/>
        </p:nvPicPr>
        <p:blipFill rotWithShape="1">
          <a:blip r:embed="rId5">
            <a:alphaModFix/>
          </a:blip>
          <a:srcRect r="14900"/>
          <a:stretch/>
        </p:blipFill>
        <p:spPr>
          <a:xfrm>
            <a:off x="1687267" y="3016267"/>
            <a:ext cx="4408733" cy="763600"/>
          </a:xfrm>
          <a:prstGeom prst="rect">
            <a:avLst/>
          </a:prstGeom>
          <a:noFill/>
          <a:ln w="9525" cap="flat" cmpd="sng">
            <a:solidFill>
              <a:srgbClr val="FF0000"/>
            </a:solidFill>
            <a:prstDash val="solid"/>
            <a:round/>
            <a:headEnd type="none" w="sm" len="sm"/>
            <a:tailEnd type="none" w="sm" len="sm"/>
          </a:ln>
        </p:spPr>
      </p:pic>
      <p:pic>
        <p:nvPicPr>
          <p:cNvPr id="694" name="Google Shape;694;p90"/>
          <p:cNvPicPr preferRelativeResize="0"/>
          <p:nvPr/>
        </p:nvPicPr>
        <p:blipFill>
          <a:blip r:embed="rId6">
            <a:alphaModFix/>
          </a:blip>
          <a:stretch>
            <a:fillRect/>
          </a:stretch>
        </p:blipFill>
        <p:spPr>
          <a:xfrm>
            <a:off x="6198033" y="2937400"/>
            <a:ext cx="5240600" cy="770985"/>
          </a:xfrm>
          <a:prstGeom prst="rect">
            <a:avLst/>
          </a:prstGeom>
          <a:noFill/>
          <a:ln>
            <a:noFill/>
          </a:ln>
        </p:spPr>
      </p:pic>
      <p:pic>
        <p:nvPicPr>
          <p:cNvPr id="695" name="Google Shape;695;p90"/>
          <p:cNvPicPr preferRelativeResize="0"/>
          <p:nvPr/>
        </p:nvPicPr>
        <p:blipFill>
          <a:blip r:embed="rId7">
            <a:alphaModFix/>
          </a:blip>
          <a:stretch>
            <a:fillRect/>
          </a:stretch>
        </p:blipFill>
        <p:spPr>
          <a:xfrm>
            <a:off x="1687267" y="5616117"/>
            <a:ext cx="6121400" cy="8509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1"/>
          <p:cNvSpPr txBox="1">
            <a:spLocks noGrp="1"/>
          </p:cNvSpPr>
          <p:nvPr>
            <p:ph type="title"/>
          </p:nvPr>
        </p:nvSpPr>
        <p:spPr>
          <a:xfrm>
            <a:off x="415600" y="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(Parametric) Continuous Convolution: Math</a:t>
            </a:r>
            <a:endParaRPr/>
          </a:p>
        </p:txBody>
      </p:sp>
      <p:sp>
        <p:nvSpPr>
          <p:cNvPr id="701" name="Google Shape;701;p91"/>
          <p:cNvSpPr txBox="1">
            <a:spLocks noGrp="1"/>
          </p:cNvSpPr>
          <p:nvPr>
            <p:ph type="body" idx="1"/>
          </p:nvPr>
        </p:nvSpPr>
        <p:spPr>
          <a:xfrm>
            <a:off x="204100" y="940600"/>
            <a:ext cx="11756400" cy="5713200"/>
          </a:xfrm>
          <a:prstGeom prst="rect">
            <a:avLst/>
          </a:prstGeom>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609600" lvl="0" indent="-457200" algn="l" rtl="0">
              <a:spcBef>
                <a:spcPts val="0"/>
              </a:spcBef>
              <a:spcAft>
                <a:spcPts val="0"/>
              </a:spcAft>
              <a:buSzPts val="2400"/>
              <a:buChar char="●"/>
            </a:pPr>
            <a:r>
              <a:rPr lang="en-US" dirty="0"/>
              <a:t>Let		            be the input feature</a:t>
            </a:r>
            <a:endParaRPr dirty="0"/>
          </a:p>
          <a:p>
            <a:pPr marL="0" lvl="0" indent="0" algn="l" rtl="0">
              <a:spcBef>
                <a:spcPts val="2100"/>
              </a:spcBef>
              <a:spcAft>
                <a:spcPts val="0"/>
              </a:spcAft>
              <a:buNone/>
            </a:pPr>
            <a:r>
              <a:rPr lang="en-US" dirty="0"/>
              <a:t>				 be associated locations in the input domain</a:t>
            </a:r>
            <a:br>
              <a:rPr lang="en-US" dirty="0"/>
            </a:br>
            <a:r>
              <a:rPr lang="en-US" dirty="0"/>
              <a:t>				 be associated locations in the output domain</a:t>
            </a:r>
            <a:endParaRPr dirty="0"/>
          </a:p>
          <a:p>
            <a:pPr marL="609600" lvl="0" indent="-457200" algn="l" rtl="0">
              <a:spcBef>
                <a:spcPts val="2100"/>
              </a:spcBef>
              <a:spcAft>
                <a:spcPts val="0"/>
              </a:spcAft>
              <a:buSzPts val="2400"/>
              <a:buChar char="●"/>
            </a:pPr>
            <a:r>
              <a:rPr lang="en-US" dirty="0"/>
              <a:t>Each element of the output feature vector is then computed as                                     			                                        </a:t>
            </a:r>
          </a:p>
          <a:p>
            <a:pPr marL="152400" lvl="0" indent="0" algn="l" rtl="0">
              <a:spcBef>
                <a:spcPts val="2100"/>
              </a:spcBef>
              <a:spcAft>
                <a:spcPts val="0"/>
              </a:spcAft>
              <a:buSzPts val="2400"/>
              <a:buNone/>
            </a:pPr>
            <a:r>
              <a:rPr lang="en-US" dirty="0"/>
              <a:t>                                                                     Where 		            , kernel function</a:t>
            </a:r>
            <a:endParaRPr dirty="0"/>
          </a:p>
          <a:p>
            <a:pPr marL="0" lvl="0" indent="0" algn="l" rtl="0">
              <a:spcBef>
                <a:spcPts val="2100"/>
              </a:spcBef>
              <a:spcAft>
                <a:spcPts val="0"/>
              </a:spcAft>
              <a:buNone/>
            </a:pPr>
            <a:r>
              <a:rPr lang="en-US" dirty="0"/>
              <a:t>                                                              		is evaluated for every </a:t>
            </a:r>
            <a:r>
              <a:rPr lang="en-US" b="1" dirty="0" err="1">
                <a:latin typeface="Times New Roman"/>
                <a:ea typeface="Times New Roman"/>
                <a:cs typeface="Times New Roman"/>
                <a:sym typeface="Times New Roman"/>
              </a:rPr>
              <a:t>x</a:t>
            </a:r>
            <a:r>
              <a:rPr lang="en-US" b="1" baseline="-25000" dirty="0" err="1">
                <a:latin typeface="Times New Roman"/>
                <a:ea typeface="Times New Roman"/>
                <a:cs typeface="Times New Roman"/>
                <a:sym typeface="Times New Roman"/>
              </a:rPr>
              <a:t>j</a:t>
            </a:r>
            <a:r>
              <a:rPr lang="en-US" b="1" baseline="-25000" dirty="0">
                <a:latin typeface="Times New Roman"/>
                <a:ea typeface="Times New Roman"/>
                <a:cs typeface="Times New Roman"/>
                <a:sym typeface="Times New Roman"/>
              </a:rPr>
              <a:t>   </a:t>
            </a:r>
            <a:r>
              <a:rPr lang="en-US" b="1" dirty="0" err="1">
                <a:latin typeface="Times New Roman"/>
                <a:ea typeface="Times New Roman"/>
                <a:cs typeface="Times New Roman"/>
                <a:sym typeface="Times New Roman"/>
              </a:rPr>
              <a:t>y</a:t>
            </a:r>
            <a:r>
              <a:rPr lang="en-US" b="1" baseline="-25000" dirty="0" err="1">
                <a:latin typeface="Times New Roman"/>
                <a:ea typeface="Times New Roman"/>
                <a:cs typeface="Times New Roman"/>
                <a:sym typeface="Times New Roman"/>
              </a:rPr>
              <a:t>i</a:t>
            </a:r>
            <a:endParaRPr b="1" baseline="-25000" dirty="0">
              <a:latin typeface="Times New Roman"/>
              <a:ea typeface="Times New Roman"/>
              <a:cs typeface="Times New Roman"/>
              <a:sym typeface="Times New Roman"/>
            </a:endParaRPr>
          </a:p>
          <a:p>
            <a:pPr marL="0" lvl="0" indent="0" algn="l" rtl="0">
              <a:spcBef>
                <a:spcPts val="2100"/>
              </a:spcBef>
              <a:spcAft>
                <a:spcPts val="0"/>
              </a:spcAft>
              <a:buNone/>
            </a:pPr>
            <a:r>
              <a:rPr lang="en-US" dirty="0"/>
              <a:t>N: the number of input points, M be the number of output points, and D the dimensionality of the support domain. </a:t>
            </a:r>
            <a:endParaRPr dirty="0"/>
          </a:p>
          <a:p>
            <a:pPr marL="0" lvl="0" indent="0" algn="l" rtl="0">
              <a:spcBef>
                <a:spcPts val="2100"/>
              </a:spcBef>
              <a:spcAft>
                <a:spcPts val="0"/>
              </a:spcAft>
              <a:buNone/>
            </a:pPr>
            <a:r>
              <a:rPr lang="en-US" dirty="0"/>
              <a:t>F and O predefine input and output feature dimensions respectively.</a:t>
            </a:r>
            <a:endParaRPr dirty="0"/>
          </a:p>
          <a:p>
            <a:pPr marL="0" lvl="0" indent="0" algn="l" rtl="0">
              <a:spcBef>
                <a:spcPts val="2100"/>
              </a:spcBef>
              <a:spcAft>
                <a:spcPts val="0"/>
              </a:spcAft>
              <a:buNone/>
            </a:pPr>
            <a:endParaRPr dirty="0"/>
          </a:p>
          <a:p>
            <a:pPr marL="0" lvl="0" indent="0" algn="l" rtl="0">
              <a:spcBef>
                <a:spcPts val="2100"/>
              </a:spcBef>
              <a:spcAft>
                <a:spcPts val="0"/>
              </a:spcAft>
              <a:buNone/>
            </a:pPr>
            <a:endParaRPr dirty="0"/>
          </a:p>
          <a:p>
            <a:pPr marL="0" lvl="0" indent="0" algn="l" rtl="0">
              <a:spcBef>
                <a:spcPts val="2100"/>
              </a:spcBef>
              <a:spcAft>
                <a:spcPts val="0"/>
              </a:spcAft>
              <a:buNone/>
            </a:pPr>
            <a:endParaRPr dirty="0"/>
          </a:p>
          <a:p>
            <a:pPr marL="609600" lvl="0" indent="0" algn="l" rtl="0">
              <a:spcBef>
                <a:spcPts val="2100"/>
              </a:spcBef>
              <a:spcAft>
                <a:spcPts val="2100"/>
              </a:spcAft>
              <a:buNone/>
            </a:pPr>
            <a:endParaRPr dirty="0"/>
          </a:p>
        </p:txBody>
      </p:sp>
      <p:pic>
        <p:nvPicPr>
          <p:cNvPr id="702" name="Google Shape;702;p91"/>
          <p:cNvPicPr preferRelativeResize="0"/>
          <p:nvPr/>
        </p:nvPicPr>
        <p:blipFill>
          <a:blip r:embed="rId3">
            <a:alphaModFix/>
          </a:blip>
          <a:stretch>
            <a:fillRect/>
          </a:stretch>
        </p:blipFill>
        <p:spPr>
          <a:xfrm>
            <a:off x="1537233" y="1042183"/>
            <a:ext cx="2489200" cy="469900"/>
          </a:xfrm>
          <a:prstGeom prst="rect">
            <a:avLst/>
          </a:prstGeom>
          <a:noFill/>
          <a:ln>
            <a:noFill/>
          </a:ln>
        </p:spPr>
      </p:pic>
      <p:pic>
        <p:nvPicPr>
          <p:cNvPr id="703" name="Google Shape;703;p91"/>
          <p:cNvPicPr preferRelativeResize="0"/>
          <p:nvPr/>
        </p:nvPicPr>
        <p:blipFill>
          <a:blip r:embed="rId4">
            <a:alphaModFix/>
          </a:blip>
          <a:stretch>
            <a:fillRect/>
          </a:stretch>
        </p:blipFill>
        <p:spPr>
          <a:xfrm>
            <a:off x="1537217" y="1790700"/>
            <a:ext cx="1282700" cy="406400"/>
          </a:xfrm>
          <a:prstGeom prst="rect">
            <a:avLst/>
          </a:prstGeom>
          <a:noFill/>
          <a:ln>
            <a:noFill/>
          </a:ln>
        </p:spPr>
      </p:pic>
      <p:pic>
        <p:nvPicPr>
          <p:cNvPr id="704" name="Google Shape;704;p91"/>
          <p:cNvPicPr preferRelativeResize="0"/>
          <p:nvPr/>
        </p:nvPicPr>
        <p:blipFill>
          <a:blip r:embed="rId5">
            <a:alphaModFix/>
          </a:blip>
          <a:stretch>
            <a:fillRect/>
          </a:stretch>
        </p:blipFill>
        <p:spPr>
          <a:xfrm>
            <a:off x="1435617" y="2197083"/>
            <a:ext cx="1384300" cy="419100"/>
          </a:xfrm>
          <a:prstGeom prst="rect">
            <a:avLst/>
          </a:prstGeom>
          <a:noFill/>
          <a:ln>
            <a:noFill/>
          </a:ln>
        </p:spPr>
      </p:pic>
      <p:pic>
        <p:nvPicPr>
          <p:cNvPr id="705" name="Google Shape;705;p91"/>
          <p:cNvPicPr preferRelativeResize="0"/>
          <p:nvPr/>
        </p:nvPicPr>
        <p:blipFill>
          <a:blip r:embed="rId6">
            <a:alphaModFix/>
          </a:blip>
          <a:stretch>
            <a:fillRect/>
          </a:stretch>
        </p:blipFill>
        <p:spPr>
          <a:xfrm>
            <a:off x="1537233" y="3428983"/>
            <a:ext cx="4445000" cy="1181100"/>
          </a:xfrm>
          <a:prstGeom prst="rect">
            <a:avLst/>
          </a:prstGeom>
          <a:noFill/>
          <a:ln w="9525" cap="flat" cmpd="sng">
            <a:solidFill>
              <a:srgbClr val="FF0000"/>
            </a:solidFill>
            <a:prstDash val="solid"/>
            <a:round/>
            <a:headEnd type="none" w="sm" len="sm"/>
            <a:tailEnd type="none" w="sm" len="sm"/>
          </a:ln>
        </p:spPr>
      </p:pic>
      <p:pic>
        <p:nvPicPr>
          <p:cNvPr id="706" name="Google Shape;706;p91"/>
          <p:cNvPicPr preferRelativeResize="0"/>
          <p:nvPr/>
        </p:nvPicPr>
        <p:blipFill>
          <a:blip r:embed="rId7">
            <a:alphaModFix/>
          </a:blip>
          <a:stretch>
            <a:fillRect/>
          </a:stretch>
        </p:blipFill>
        <p:spPr>
          <a:xfrm>
            <a:off x="7418156" y="4015706"/>
            <a:ext cx="2070100" cy="393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92"/>
          <p:cNvSpPr txBox="1">
            <a:spLocks noGrp="1"/>
          </p:cNvSpPr>
          <p:nvPr>
            <p:ph type="title"/>
          </p:nvPr>
        </p:nvSpPr>
        <p:spPr>
          <a:xfrm>
            <a:off x="415600" y="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(Parametric) Continuous Convolution: Layer Details</a:t>
            </a:r>
            <a:endParaRPr/>
          </a:p>
        </p:txBody>
      </p:sp>
      <p:sp>
        <p:nvSpPr>
          <p:cNvPr id="712" name="Google Shape;712;p92"/>
          <p:cNvSpPr txBox="1">
            <a:spLocks noGrp="1"/>
          </p:cNvSpPr>
          <p:nvPr>
            <p:ph type="body" idx="1"/>
          </p:nvPr>
        </p:nvSpPr>
        <p:spPr>
          <a:xfrm>
            <a:off x="204100" y="940600"/>
            <a:ext cx="11756400" cy="5713200"/>
          </a:xfrm>
          <a:prstGeom prst="rect">
            <a:avLst/>
          </a:prstGeom>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0" lvl="0" indent="0" algn="l" rtl="0">
              <a:spcBef>
                <a:spcPts val="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609600" lvl="0" indent="0" algn="l" rtl="0">
              <a:spcBef>
                <a:spcPts val="2100"/>
              </a:spcBef>
              <a:spcAft>
                <a:spcPts val="2100"/>
              </a:spcAft>
              <a:buNone/>
            </a:pPr>
            <a:endParaRPr/>
          </a:p>
        </p:txBody>
      </p:sp>
      <p:pic>
        <p:nvPicPr>
          <p:cNvPr id="713" name="Google Shape;713;p92"/>
          <p:cNvPicPr preferRelativeResize="0"/>
          <p:nvPr/>
        </p:nvPicPr>
        <p:blipFill>
          <a:blip r:embed="rId3">
            <a:alphaModFix/>
          </a:blip>
          <a:stretch>
            <a:fillRect/>
          </a:stretch>
        </p:blipFill>
        <p:spPr>
          <a:xfrm>
            <a:off x="1537233" y="3428983"/>
            <a:ext cx="4445000" cy="1181100"/>
          </a:xfrm>
          <a:prstGeom prst="rect">
            <a:avLst/>
          </a:prstGeom>
          <a:noFill/>
          <a:ln w="9525" cap="flat" cmpd="sng">
            <a:solidFill>
              <a:srgbClr val="FF0000"/>
            </a:solidFill>
            <a:prstDash val="solid"/>
            <a:round/>
            <a:headEnd type="none" w="sm" len="sm"/>
            <a:tailEnd type="none" w="sm" len="sm"/>
          </a:ln>
        </p:spPr>
      </p:pic>
      <p:pic>
        <p:nvPicPr>
          <p:cNvPr id="714" name="Google Shape;714;p92"/>
          <p:cNvPicPr preferRelativeResize="0"/>
          <p:nvPr/>
        </p:nvPicPr>
        <p:blipFill>
          <a:blip r:embed="rId4">
            <a:alphaModFix/>
          </a:blip>
          <a:stretch>
            <a:fillRect/>
          </a:stretch>
        </p:blipFill>
        <p:spPr>
          <a:xfrm>
            <a:off x="0" y="1430190"/>
            <a:ext cx="12191999" cy="439118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3"/>
          <p:cNvSpPr txBox="1">
            <a:spLocks noGrp="1"/>
          </p:cNvSpPr>
          <p:nvPr>
            <p:ph type="title"/>
          </p:nvPr>
        </p:nvSpPr>
        <p:spPr>
          <a:xfrm>
            <a:off x="415600" y="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(Parametric) Continuous Convolution: Network</a:t>
            </a:r>
            <a:endParaRPr/>
          </a:p>
        </p:txBody>
      </p:sp>
      <p:sp>
        <p:nvSpPr>
          <p:cNvPr id="720" name="Google Shape;720;p93"/>
          <p:cNvSpPr txBox="1">
            <a:spLocks noGrp="1"/>
          </p:cNvSpPr>
          <p:nvPr>
            <p:ph type="body" idx="1"/>
          </p:nvPr>
        </p:nvSpPr>
        <p:spPr>
          <a:xfrm>
            <a:off x="204100" y="940600"/>
            <a:ext cx="11756400" cy="5713200"/>
          </a:xfrm>
          <a:prstGeom prst="rect">
            <a:avLst/>
          </a:prstGeom>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0" lvl="0" indent="0" algn="l" rtl="0">
              <a:spcBef>
                <a:spcPts val="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609600" lvl="0" indent="0" algn="l" rtl="0">
              <a:spcBef>
                <a:spcPts val="2100"/>
              </a:spcBef>
              <a:spcAft>
                <a:spcPts val="2100"/>
              </a:spcAft>
              <a:buNone/>
            </a:pPr>
            <a:endParaRPr/>
          </a:p>
        </p:txBody>
      </p:sp>
      <p:pic>
        <p:nvPicPr>
          <p:cNvPr id="721" name="Google Shape;721;p93"/>
          <p:cNvPicPr preferRelativeResize="0"/>
          <p:nvPr/>
        </p:nvPicPr>
        <p:blipFill>
          <a:blip r:embed="rId3">
            <a:alphaModFix/>
          </a:blip>
          <a:stretch>
            <a:fillRect/>
          </a:stretch>
        </p:blipFill>
        <p:spPr>
          <a:xfrm>
            <a:off x="1537233" y="3428983"/>
            <a:ext cx="4445000" cy="1181100"/>
          </a:xfrm>
          <a:prstGeom prst="rect">
            <a:avLst/>
          </a:prstGeom>
          <a:noFill/>
          <a:ln w="9525" cap="flat" cmpd="sng">
            <a:solidFill>
              <a:srgbClr val="FF0000"/>
            </a:solidFill>
            <a:prstDash val="solid"/>
            <a:round/>
            <a:headEnd type="none" w="sm" len="sm"/>
            <a:tailEnd type="none" w="sm" len="sm"/>
          </a:ln>
        </p:spPr>
      </p:pic>
      <p:pic>
        <p:nvPicPr>
          <p:cNvPr id="722" name="Google Shape;722;p93"/>
          <p:cNvPicPr preferRelativeResize="0"/>
          <p:nvPr/>
        </p:nvPicPr>
        <p:blipFill>
          <a:blip r:embed="rId4">
            <a:alphaModFix/>
          </a:blip>
          <a:stretch>
            <a:fillRect/>
          </a:stretch>
        </p:blipFill>
        <p:spPr>
          <a:xfrm>
            <a:off x="0" y="1079578"/>
            <a:ext cx="12192000" cy="54352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p:nvPr/>
        </p:nvSpPr>
        <p:spPr>
          <a:xfrm>
            <a:off x="6908801" y="6346077"/>
            <a:ext cx="3962400" cy="511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u="sng" strike="noStrike" cap="none">
                <a:solidFill>
                  <a:schemeClr val="hlink"/>
                </a:solidFill>
                <a:latin typeface="Calibri"/>
                <a:ea typeface="Calibri"/>
                <a:cs typeface="Calibri"/>
                <a:sym typeface="Calibri"/>
                <a:hlinkClick r:id="rId3"/>
              </a:rPr>
              <a:t>https://www.researchgate.net/profile/Tim_Ireland/publication/237191550/figure/fig5/AS:299381313032206@1448389475951/Perception-action-is-a-loop-describing-agent-behaviour.png</a:t>
            </a:r>
            <a:endParaRPr sz="900">
              <a:solidFill>
                <a:schemeClr val="dk1"/>
              </a:solidFill>
              <a:latin typeface="Calibri"/>
              <a:ea typeface="Calibri"/>
              <a:cs typeface="Calibri"/>
              <a:sym typeface="Calibri"/>
            </a:endParaRPr>
          </a:p>
        </p:txBody>
      </p:sp>
      <p:sp>
        <p:nvSpPr>
          <p:cNvPr id="281" name="Google Shape;281;p50"/>
          <p:cNvSpPr txBox="1"/>
          <p:nvPr/>
        </p:nvSpPr>
        <p:spPr>
          <a:xfrm>
            <a:off x="694267" y="6350169"/>
            <a:ext cx="5266200" cy="50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4"/>
              </a:rPr>
              <a:t>https://www.researchgate.net/profile/Chris_Christou3/publication/272677840/figure/fig1/AS:294921811578882@1447326247365/The-Perception-Action-loop.png</a:t>
            </a:r>
            <a:endParaRPr sz="900">
              <a:solidFill>
                <a:schemeClr val="dk1"/>
              </a:solidFill>
              <a:latin typeface="Calibri"/>
              <a:ea typeface="Calibri"/>
              <a:cs typeface="Calibri"/>
              <a:sym typeface="Calibri"/>
            </a:endParaRPr>
          </a:p>
          <a:p>
            <a:pPr marL="0" marR="0" lvl="0" indent="0" algn="l" rtl="0">
              <a:spcBef>
                <a:spcPts val="0"/>
              </a:spcBef>
              <a:spcAft>
                <a:spcPts val="0"/>
              </a:spcAft>
              <a:buNone/>
            </a:pPr>
            <a:r>
              <a:rPr lang="en-US" sz="900" u="sng">
                <a:solidFill>
                  <a:schemeClr val="hlink"/>
                </a:solidFill>
                <a:latin typeface="Calibri"/>
                <a:ea typeface="Calibri"/>
                <a:cs typeface="Calibri"/>
                <a:sym typeface="Calibri"/>
                <a:hlinkClick r:id="rId5"/>
              </a:rPr>
              <a:t>https://c8.alamy.com/comp/EWXGT8/cute-boy-putting-blocks-replicating-example-EWXGT8.jpg</a:t>
            </a:r>
            <a:endParaRPr sz="900">
              <a:solidFill>
                <a:schemeClr val="dk1"/>
              </a:solidFill>
              <a:latin typeface="Calibri"/>
              <a:ea typeface="Calibri"/>
              <a:cs typeface="Calibri"/>
              <a:sym typeface="Calibri"/>
            </a:endParaRPr>
          </a:p>
        </p:txBody>
      </p:sp>
      <p:pic>
        <p:nvPicPr>
          <p:cNvPr id="282" name="Google Shape;282;p50" descr="Image result for baxter robot perception"/>
          <p:cNvPicPr preferRelativeResize="0"/>
          <p:nvPr/>
        </p:nvPicPr>
        <p:blipFill rotWithShape="1">
          <a:blip r:embed="rId6">
            <a:alphaModFix/>
          </a:blip>
          <a:srcRect l="15417" r="12670"/>
          <a:stretch/>
        </p:blipFill>
        <p:spPr>
          <a:xfrm>
            <a:off x="7821137" y="4148950"/>
            <a:ext cx="2986033" cy="2082724"/>
          </a:xfrm>
          <a:prstGeom prst="rect">
            <a:avLst/>
          </a:prstGeom>
          <a:noFill/>
          <a:ln>
            <a:noFill/>
          </a:ln>
        </p:spPr>
      </p:pic>
      <p:pic>
        <p:nvPicPr>
          <p:cNvPr id="283" name="Google Shape;283;p50"/>
          <p:cNvPicPr preferRelativeResize="0"/>
          <p:nvPr/>
        </p:nvPicPr>
        <p:blipFill rotWithShape="1">
          <a:blip r:embed="rId7">
            <a:alphaModFix/>
          </a:blip>
          <a:srcRect/>
          <a:stretch/>
        </p:blipFill>
        <p:spPr>
          <a:xfrm>
            <a:off x="8473111" y="2155930"/>
            <a:ext cx="876300" cy="609600"/>
          </a:xfrm>
          <a:prstGeom prst="rect">
            <a:avLst/>
          </a:prstGeom>
          <a:noFill/>
          <a:ln>
            <a:noFill/>
          </a:ln>
        </p:spPr>
      </p:pic>
      <p:pic>
        <p:nvPicPr>
          <p:cNvPr id="284" name="Google Shape;284;p50"/>
          <p:cNvPicPr preferRelativeResize="0"/>
          <p:nvPr/>
        </p:nvPicPr>
        <p:blipFill rotWithShape="1">
          <a:blip r:embed="rId8">
            <a:alphaModFix/>
          </a:blip>
          <a:srcRect/>
          <a:stretch/>
        </p:blipFill>
        <p:spPr>
          <a:xfrm>
            <a:off x="8656923" y="2752628"/>
            <a:ext cx="1314449" cy="519112"/>
          </a:xfrm>
          <a:prstGeom prst="rect">
            <a:avLst/>
          </a:prstGeom>
          <a:noFill/>
          <a:ln>
            <a:noFill/>
          </a:ln>
        </p:spPr>
      </p:pic>
      <p:pic>
        <p:nvPicPr>
          <p:cNvPr id="285" name="Google Shape;285;p50"/>
          <p:cNvPicPr preferRelativeResize="0"/>
          <p:nvPr/>
        </p:nvPicPr>
        <p:blipFill rotWithShape="1">
          <a:blip r:embed="rId9">
            <a:alphaModFix/>
          </a:blip>
          <a:srcRect/>
          <a:stretch/>
        </p:blipFill>
        <p:spPr>
          <a:xfrm>
            <a:off x="9349411" y="2130071"/>
            <a:ext cx="734799" cy="633447"/>
          </a:xfrm>
          <a:prstGeom prst="rect">
            <a:avLst/>
          </a:prstGeom>
          <a:noFill/>
          <a:ln>
            <a:noFill/>
          </a:ln>
        </p:spPr>
      </p:pic>
      <p:pic>
        <p:nvPicPr>
          <p:cNvPr id="286" name="Google Shape;286;p50"/>
          <p:cNvPicPr preferRelativeResize="0"/>
          <p:nvPr/>
        </p:nvPicPr>
        <p:blipFill rotWithShape="1">
          <a:blip r:embed="rId10">
            <a:alphaModFix/>
          </a:blip>
          <a:srcRect/>
          <a:stretch/>
        </p:blipFill>
        <p:spPr>
          <a:xfrm>
            <a:off x="2111358" y="4003607"/>
            <a:ext cx="2432100" cy="2435645"/>
          </a:xfrm>
          <a:prstGeom prst="rect">
            <a:avLst/>
          </a:prstGeom>
          <a:noFill/>
          <a:ln>
            <a:noFill/>
          </a:ln>
        </p:spPr>
      </p:pic>
      <p:pic>
        <p:nvPicPr>
          <p:cNvPr id="287" name="Google Shape;287;p50"/>
          <p:cNvPicPr preferRelativeResize="0"/>
          <p:nvPr/>
        </p:nvPicPr>
        <p:blipFill rotWithShape="1">
          <a:blip r:embed="rId11">
            <a:alphaModFix/>
          </a:blip>
          <a:srcRect/>
          <a:stretch/>
        </p:blipFill>
        <p:spPr>
          <a:xfrm>
            <a:off x="2537925" y="1890543"/>
            <a:ext cx="725145" cy="1310838"/>
          </a:xfrm>
          <a:prstGeom prst="rect">
            <a:avLst/>
          </a:prstGeom>
          <a:noFill/>
          <a:ln>
            <a:noFill/>
          </a:ln>
        </p:spPr>
      </p:pic>
      <p:pic>
        <p:nvPicPr>
          <p:cNvPr id="288" name="Google Shape;288;p50"/>
          <p:cNvPicPr preferRelativeResize="0"/>
          <p:nvPr/>
        </p:nvPicPr>
        <p:blipFill rotWithShape="1">
          <a:blip r:embed="rId12">
            <a:alphaModFix/>
          </a:blip>
          <a:srcRect/>
          <a:stretch/>
        </p:blipFill>
        <p:spPr>
          <a:xfrm>
            <a:off x="3160916" y="2071881"/>
            <a:ext cx="784518" cy="1091854"/>
          </a:xfrm>
          <a:prstGeom prst="rect">
            <a:avLst/>
          </a:prstGeom>
          <a:noFill/>
          <a:ln>
            <a:noFill/>
          </a:ln>
        </p:spPr>
      </p:pic>
      <p:sp>
        <p:nvSpPr>
          <p:cNvPr id="289" name="Google Shape;289;p50"/>
          <p:cNvSpPr txBox="1">
            <a:spLocks noGrp="1"/>
          </p:cNvSpPr>
          <p:nvPr>
            <p:ph type="title"/>
          </p:nvPr>
        </p:nvSpPr>
        <p:spPr>
          <a:xfrm>
            <a:off x="838200" y="0"/>
            <a:ext cx="10515600" cy="7725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a:t>Introduction:</a:t>
            </a:r>
            <a:r>
              <a:rPr lang="en-US" sz="4400" b="0" i="0" u="none" strike="noStrike" cap="none">
                <a:solidFill>
                  <a:schemeClr val="dk1"/>
                </a:solidFill>
                <a:latin typeface="Calibri"/>
                <a:ea typeface="Calibri"/>
                <a:cs typeface="Calibri"/>
                <a:sym typeface="Calibri"/>
              </a:rPr>
              <a:t> Humans vs Robots</a:t>
            </a:r>
            <a:endParaRPr/>
          </a:p>
        </p:txBody>
      </p:sp>
      <p:sp>
        <p:nvSpPr>
          <p:cNvPr id="290" name="Google Shape;290;p50"/>
          <p:cNvSpPr txBox="1"/>
          <p:nvPr/>
        </p:nvSpPr>
        <p:spPr>
          <a:xfrm>
            <a:off x="1093175" y="3398338"/>
            <a:ext cx="21699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Changing environment through interaction</a:t>
            </a:r>
            <a:endParaRPr b="1"/>
          </a:p>
        </p:txBody>
      </p:sp>
      <p:sp>
        <p:nvSpPr>
          <p:cNvPr id="291" name="Google Shape;291;p50"/>
          <p:cNvSpPr txBox="1"/>
          <p:nvPr/>
        </p:nvSpPr>
        <p:spPr>
          <a:xfrm>
            <a:off x="3549238" y="3411013"/>
            <a:ext cx="21699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Sensory signals from the environment</a:t>
            </a:r>
            <a:endParaRPr b="1"/>
          </a:p>
        </p:txBody>
      </p:sp>
      <p:sp>
        <p:nvSpPr>
          <p:cNvPr id="292" name="Google Shape;292;p50"/>
          <p:cNvSpPr txBox="1"/>
          <p:nvPr/>
        </p:nvSpPr>
        <p:spPr>
          <a:xfrm>
            <a:off x="2145725" y="1687950"/>
            <a:ext cx="2336700" cy="1716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t>Environment</a:t>
            </a:r>
            <a:endParaRPr b="1"/>
          </a:p>
        </p:txBody>
      </p:sp>
      <p:sp>
        <p:nvSpPr>
          <p:cNvPr id="293" name="Google Shape;293;p50"/>
          <p:cNvSpPr txBox="1"/>
          <p:nvPr/>
        </p:nvSpPr>
        <p:spPr>
          <a:xfrm>
            <a:off x="6590350" y="3398338"/>
            <a:ext cx="21699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Changing environment through interaction</a:t>
            </a:r>
            <a:endParaRPr b="1"/>
          </a:p>
        </p:txBody>
      </p:sp>
      <p:sp>
        <p:nvSpPr>
          <p:cNvPr id="294" name="Google Shape;294;p50"/>
          <p:cNvSpPr/>
          <p:nvPr/>
        </p:nvSpPr>
        <p:spPr>
          <a:xfrm>
            <a:off x="10807175" y="2307925"/>
            <a:ext cx="1358700" cy="31971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0"/>
          <p:cNvSpPr txBox="1"/>
          <p:nvPr/>
        </p:nvSpPr>
        <p:spPr>
          <a:xfrm>
            <a:off x="7821325" y="1759800"/>
            <a:ext cx="2985900" cy="1716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t>Environment</a:t>
            </a:r>
            <a:endParaRPr b="1"/>
          </a:p>
        </p:txBody>
      </p:sp>
      <p:sp>
        <p:nvSpPr>
          <p:cNvPr id="296" name="Google Shape;296;p50"/>
          <p:cNvSpPr txBox="1"/>
          <p:nvPr/>
        </p:nvSpPr>
        <p:spPr>
          <a:xfrm>
            <a:off x="9951188" y="3398338"/>
            <a:ext cx="21699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t>Sensory signals from the environment</a:t>
            </a:r>
            <a:endParaRPr b="1"/>
          </a:p>
        </p:txBody>
      </p:sp>
      <p:sp>
        <p:nvSpPr>
          <p:cNvPr id="297" name="Google Shape;297;p50"/>
          <p:cNvSpPr/>
          <p:nvPr/>
        </p:nvSpPr>
        <p:spPr>
          <a:xfrm rot="10800000">
            <a:off x="6378386" y="2130078"/>
            <a:ext cx="1435500" cy="31167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0"/>
          <p:cNvSpPr/>
          <p:nvPr/>
        </p:nvSpPr>
        <p:spPr>
          <a:xfrm rot="10800000">
            <a:off x="694286" y="2226253"/>
            <a:ext cx="1435500" cy="31167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0"/>
          <p:cNvSpPr/>
          <p:nvPr/>
        </p:nvSpPr>
        <p:spPr>
          <a:xfrm>
            <a:off x="4482550" y="2307925"/>
            <a:ext cx="1358700" cy="31971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0"/>
          <p:cNvSpPr/>
          <p:nvPr/>
        </p:nvSpPr>
        <p:spPr>
          <a:xfrm>
            <a:off x="3549250" y="3371775"/>
            <a:ext cx="2169900" cy="6333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50"/>
          <p:cNvSpPr/>
          <p:nvPr/>
        </p:nvSpPr>
        <p:spPr>
          <a:xfrm>
            <a:off x="9876625" y="3393700"/>
            <a:ext cx="2169900" cy="6333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02" name="Google Shape;302;p50"/>
          <p:cNvCxnSpPr>
            <a:stCxn id="300" idx="0"/>
            <a:endCxn id="303" idx="2"/>
          </p:cNvCxnSpPr>
          <p:nvPr/>
        </p:nvCxnSpPr>
        <p:spPr>
          <a:xfrm rot="10800000" flipH="1">
            <a:off x="4634200" y="1688175"/>
            <a:ext cx="1710900" cy="1683600"/>
          </a:xfrm>
          <a:prstGeom prst="straightConnector1">
            <a:avLst/>
          </a:prstGeom>
          <a:noFill/>
          <a:ln w="9525" cap="flat" cmpd="sng">
            <a:solidFill>
              <a:srgbClr val="FF0000"/>
            </a:solidFill>
            <a:prstDash val="solid"/>
            <a:round/>
            <a:headEnd type="none" w="med" len="med"/>
            <a:tailEnd type="triangle" w="med" len="med"/>
          </a:ln>
        </p:spPr>
      </p:cxnSp>
      <p:cxnSp>
        <p:nvCxnSpPr>
          <p:cNvPr id="304" name="Google Shape;304;p50"/>
          <p:cNvCxnSpPr>
            <a:stCxn id="301" idx="0"/>
            <a:endCxn id="303" idx="2"/>
          </p:cNvCxnSpPr>
          <p:nvPr/>
        </p:nvCxnSpPr>
        <p:spPr>
          <a:xfrm rot="10800000">
            <a:off x="6344875" y="1688200"/>
            <a:ext cx="4616700" cy="1705500"/>
          </a:xfrm>
          <a:prstGeom prst="straightConnector1">
            <a:avLst/>
          </a:prstGeom>
          <a:noFill/>
          <a:ln w="9525" cap="flat" cmpd="sng">
            <a:solidFill>
              <a:srgbClr val="FF0000"/>
            </a:solidFill>
            <a:prstDash val="solid"/>
            <a:round/>
            <a:headEnd type="none" w="med" len="med"/>
            <a:tailEnd type="triangle" w="med" len="med"/>
          </a:ln>
        </p:spPr>
      </p:cxnSp>
      <p:sp>
        <p:nvSpPr>
          <p:cNvPr id="303" name="Google Shape;303;p50"/>
          <p:cNvSpPr txBox="1"/>
          <p:nvPr/>
        </p:nvSpPr>
        <p:spPr>
          <a:xfrm>
            <a:off x="975100" y="696854"/>
            <a:ext cx="10739700" cy="9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t>Like humans, robots use perception signals as input to interact with the environment and execute tasks</a:t>
            </a:r>
            <a:endParaRPr sz="2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4"/>
          <p:cNvSpPr txBox="1">
            <a:spLocks noGrp="1"/>
          </p:cNvSpPr>
          <p:nvPr>
            <p:ph type="title"/>
          </p:nvPr>
        </p:nvSpPr>
        <p:spPr>
          <a:xfrm>
            <a:off x="415600" y="0"/>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(Parametric) Continuous Convolution: Results</a:t>
            </a:r>
            <a:endParaRPr/>
          </a:p>
        </p:txBody>
      </p:sp>
      <p:sp>
        <p:nvSpPr>
          <p:cNvPr id="728" name="Google Shape;728;p94"/>
          <p:cNvSpPr txBox="1">
            <a:spLocks noGrp="1"/>
          </p:cNvSpPr>
          <p:nvPr>
            <p:ph type="body" idx="1"/>
          </p:nvPr>
        </p:nvSpPr>
        <p:spPr>
          <a:xfrm>
            <a:off x="204100" y="940600"/>
            <a:ext cx="11756400" cy="5713200"/>
          </a:xfrm>
          <a:prstGeom prst="rect">
            <a:avLst/>
          </a:prstGeom>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marL="0" lvl="0" indent="0" algn="l" rtl="0">
              <a:spcBef>
                <a:spcPts val="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609600" lvl="0" indent="0" algn="l" rtl="0">
              <a:spcBef>
                <a:spcPts val="2100"/>
              </a:spcBef>
              <a:spcAft>
                <a:spcPts val="2100"/>
              </a:spcAft>
              <a:buNone/>
            </a:pPr>
            <a:endParaRPr/>
          </a:p>
        </p:txBody>
      </p:sp>
      <p:pic>
        <p:nvPicPr>
          <p:cNvPr id="729" name="Google Shape;729;p94"/>
          <p:cNvPicPr preferRelativeResize="0"/>
          <p:nvPr/>
        </p:nvPicPr>
        <p:blipFill>
          <a:blip r:embed="rId3">
            <a:alphaModFix/>
          </a:blip>
          <a:stretch>
            <a:fillRect/>
          </a:stretch>
        </p:blipFill>
        <p:spPr>
          <a:xfrm>
            <a:off x="1537233" y="3428983"/>
            <a:ext cx="4445000" cy="1181100"/>
          </a:xfrm>
          <a:prstGeom prst="rect">
            <a:avLst/>
          </a:prstGeom>
          <a:noFill/>
          <a:ln w="9525" cap="flat" cmpd="sng">
            <a:solidFill>
              <a:srgbClr val="FF0000"/>
            </a:solidFill>
            <a:prstDash val="solid"/>
            <a:round/>
            <a:headEnd type="none" w="sm" len="sm"/>
            <a:tailEnd type="none" w="sm" len="sm"/>
          </a:ln>
        </p:spPr>
      </p:pic>
      <p:pic>
        <p:nvPicPr>
          <p:cNvPr id="730" name="Google Shape;730;p94"/>
          <p:cNvPicPr preferRelativeResize="0"/>
          <p:nvPr/>
        </p:nvPicPr>
        <p:blipFill>
          <a:blip r:embed="rId4">
            <a:alphaModFix/>
          </a:blip>
          <a:stretch>
            <a:fillRect/>
          </a:stretch>
        </p:blipFill>
        <p:spPr>
          <a:xfrm>
            <a:off x="0" y="869318"/>
            <a:ext cx="12192000" cy="585576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95"/>
          <p:cNvSpPr txBox="1">
            <a:spLocks noGrp="1"/>
          </p:cNvSpPr>
          <p:nvPr>
            <p:ph type="title"/>
          </p:nvPr>
        </p:nvSpPr>
        <p:spPr>
          <a:xfrm>
            <a:off x="4328600" y="2673425"/>
            <a:ext cx="27558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Robotic Vision IS NOT Simply Machine Vision!</a:t>
            </a:r>
            <a:endParaRPr/>
          </a:p>
        </p:txBody>
      </p:sp>
      <p:sp>
        <p:nvSpPr>
          <p:cNvPr id="310" name="Google Shape;310;p51"/>
          <p:cNvSpPr txBox="1">
            <a:spLocks noGrp="1"/>
          </p:cNvSpPr>
          <p:nvPr>
            <p:ph type="body" idx="1"/>
          </p:nvPr>
        </p:nvSpPr>
        <p:spPr>
          <a:xfrm>
            <a:off x="838199" y="1825624"/>
            <a:ext cx="6417600" cy="4270500"/>
          </a:xfrm>
          <a:prstGeom prst="rect">
            <a:avLst/>
          </a:prstGeom>
          <a:noFill/>
          <a:ln>
            <a:noFill/>
          </a:ln>
        </p:spPr>
        <p:txBody>
          <a:bodyPr spcFirstLastPara="1" wrap="square" lIns="91425" tIns="45700" rIns="91425" bIns="45700" anchor="t" anchorCtr="0">
            <a:noAutofit/>
          </a:bodyPr>
          <a:lstStyle/>
          <a:p>
            <a:pPr marL="228600" lvl="0" indent="-228600" algn="l" rtl="0">
              <a:spcBef>
                <a:spcPts val="1000"/>
              </a:spcBef>
              <a:spcAft>
                <a:spcPts val="0"/>
              </a:spcAft>
              <a:buSzPts val="2800"/>
              <a:buChar char="•"/>
            </a:pPr>
            <a:r>
              <a:rPr lang="en-US"/>
              <a:t>Without Robotic Vision, your robot is essentially blind </a:t>
            </a:r>
            <a:endParaRPr/>
          </a:p>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Robotic Vision involves using a combination of camera hardware and computer algorithms to allow robots to process visual data from the world.  </a:t>
            </a:r>
            <a:endParaRPr sz="2800" b="0" i="0" u="none" strike="noStrike" cap="none">
              <a:solidFill>
                <a:schemeClr val="dk1"/>
              </a:solidFill>
              <a:latin typeface="Calibri"/>
              <a:ea typeface="Calibri"/>
              <a:cs typeface="Calibri"/>
              <a:sym typeface="Calibri"/>
            </a:endParaRPr>
          </a:p>
        </p:txBody>
      </p:sp>
      <p:pic>
        <p:nvPicPr>
          <p:cNvPr id="311" name="Google Shape;311;p51"/>
          <p:cNvPicPr preferRelativeResize="0"/>
          <p:nvPr/>
        </p:nvPicPr>
        <p:blipFill rotWithShape="1">
          <a:blip r:embed="rId3">
            <a:alphaModFix/>
          </a:blip>
          <a:srcRect/>
          <a:stretch/>
        </p:blipFill>
        <p:spPr>
          <a:xfrm>
            <a:off x="7255933" y="2192868"/>
            <a:ext cx="3258927" cy="23064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2"/>
          <p:cNvSpPr txBox="1">
            <a:spLocks noGrp="1"/>
          </p:cNvSpPr>
          <p:nvPr>
            <p:ph type="title"/>
          </p:nvPr>
        </p:nvSpPr>
        <p:spPr>
          <a:xfrm>
            <a:off x="4273900" y="0"/>
            <a:ext cx="2992500" cy="742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dk1"/>
                </a:solidFill>
                <a:latin typeface="Calibri"/>
                <a:ea typeface="Calibri"/>
                <a:cs typeface="Calibri"/>
                <a:sym typeface="Calibri"/>
              </a:rPr>
              <a:t>Main Topics</a:t>
            </a:r>
            <a:endParaRPr/>
          </a:p>
        </p:txBody>
      </p:sp>
      <p:sp>
        <p:nvSpPr>
          <p:cNvPr id="317" name="Google Shape;317;p52"/>
          <p:cNvSpPr txBox="1">
            <a:spLocks noGrp="1"/>
          </p:cNvSpPr>
          <p:nvPr>
            <p:ph type="body" idx="1"/>
          </p:nvPr>
        </p:nvSpPr>
        <p:spPr>
          <a:xfrm>
            <a:off x="1634350" y="742100"/>
            <a:ext cx="8271600" cy="6115800"/>
          </a:xfrm>
          <a:prstGeom prst="rect">
            <a:avLst/>
          </a:prstGeom>
          <a:noFill/>
          <a:ln>
            <a:noFill/>
          </a:ln>
        </p:spPr>
        <p:txBody>
          <a:bodyPr spcFirstLastPara="1" wrap="square" lIns="91425" tIns="45700" rIns="91425" bIns="45700" anchor="t" anchorCtr="0">
            <a:noAutofit/>
          </a:bodyPr>
          <a:lstStyle/>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Introduction</a:t>
            </a:r>
            <a:endParaRPr sz="3000" b="1">
              <a:solidFill>
                <a:srgbClr val="D9D9D9"/>
              </a:solidFill>
            </a:endParaRPr>
          </a:p>
          <a:p>
            <a:pPr marL="457200" marR="0" lvl="0" indent="0" algn="l" rtl="0">
              <a:lnSpc>
                <a:spcPct val="70000"/>
              </a:lnSpc>
              <a:spcBef>
                <a:spcPts val="0"/>
              </a:spcBef>
              <a:spcAft>
                <a:spcPts val="0"/>
              </a:spcAft>
              <a:buNone/>
            </a:pPr>
            <a:endParaRPr sz="3000" b="1"/>
          </a:p>
          <a:p>
            <a:pPr marL="457200" marR="0" lvl="0" indent="-419100" algn="l" rtl="0">
              <a:lnSpc>
                <a:spcPct val="70000"/>
              </a:lnSpc>
              <a:spcBef>
                <a:spcPts val="0"/>
              </a:spcBef>
              <a:spcAft>
                <a:spcPts val="0"/>
              </a:spcAft>
              <a:buSzPts val="3000"/>
              <a:buAutoNum type="arabicPeriod"/>
            </a:pPr>
            <a:r>
              <a:rPr lang="en-US" sz="3000" b="1"/>
              <a:t>Vision-based Robotics Applications (</a:t>
            </a:r>
            <a:r>
              <a:rPr lang="en-US" sz="3000" b="1">
                <a:solidFill>
                  <a:srgbClr val="000000"/>
                </a:solidFill>
              </a:rPr>
              <a:t>Examples</a:t>
            </a:r>
            <a:r>
              <a:rPr lang="en-US" sz="3000" b="1"/>
              <a:t>)</a:t>
            </a:r>
            <a:endParaRPr sz="3000" b="1"/>
          </a:p>
          <a:p>
            <a:pPr marL="914400" marR="0" lvl="1" indent="-381000" algn="l" rtl="0">
              <a:lnSpc>
                <a:spcPct val="70000"/>
              </a:lnSpc>
              <a:spcBef>
                <a:spcPts val="0"/>
              </a:spcBef>
              <a:spcAft>
                <a:spcPts val="0"/>
              </a:spcAft>
              <a:buSzPts val="2400"/>
              <a:buAutoNum type="alphaLcPeriod"/>
            </a:pPr>
            <a:r>
              <a:rPr lang="en-US"/>
              <a:t>Visual Odometry</a:t>
            </a:r>
            <a:endParaRPr/>
          </a:p>
          <a:p>
            <a:pPr marL="914400" marR="0" lvl="1" indent="-381000" algn="l" rtl="0">
              <a:lnSpc>
                <a:spcPct val="70000"/>
              </a:lnSpc>
              <a:spcBef>
                <a:spcPts val="0"/>
              </a:spcBef>
              <a:spcAft>
                <a:spcPts val="0"/>
              </a:spcAft>
              <a:buSzPts val="2400"/>
              <a:buAutoNum type="alphaLcPeriod"/>
            </a:pPr>
            <a:r>
              <a:rPr lang="en-US"/>
              <a:t>Object Detection &amp; Segmentation for Inspection </a:t>
            </a:r>
            <a:endParaRPr/>
          </a:p>
          <a:p>
            <a:pPr marL="457200" marR="0" lvl="0" indent="0" algn="l" rtl="0">
              <a:lnSpc>
                <a:spcPct val="70000"/>
              </a:lnSpc>
              <a:spcBef>
                <a:spcPts val="0"/>
              </a:spcBef>
              <a:spcAft>
                <a:spcPts val="0"/>
              </a:spcAft>
              <a:buNone/>
            </a:pPr>
            <a:endParaRPr sz="1960"/>
          </a:p>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Challenges </a:t>
            </a:r>
            <a:endParaRPr sz="3000" b="1">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Resource Limitation </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Real Time Inference</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Sparse Inputs </a:t>
            </a:r>
            <a:endParaRPr>
              <a:solidFill>
                <a:srgbClr val="D9D9D9"/>
              </a:solidFill>
            </a:endParaRPr>
          </a:p>
          <a:p>
            <a:pPr marL="914400" marR="0" lvl="0" indent="0" algn="l" rtl="0">
              <a:lnSpc>
                <a:spcPct val="70000"/>
              </a:lnSpc>
              <a:spcBef>
                <a:spcPts val="0"/>
              </a:spcBef>
              <a:spcAft>
                <a:spcPts val="0"/>
              </a:spcAft>
              <a:buNone/>
            </a:pPr>
            <a:endParaRPr sz="3000">
              <a:solidFill>
                <a:srgbClr val="D9D9D9"/>
              </a:solidFill>
            </a:endParaRPr>
          </a:p>
          <a:p>
            <a:pPr marL="457200" marR="0" lvl="0" indent="-419100" algn="l" rtl="0">
              <a:lnSpc>
                <a:spcPct val="70000"/>
              </a:lnSpc>
              <a:spcBef>
                <a:spcPts val="0"/>
              </a:spcBef>
              <a:spcAft>
                <a:spcPts val="0"/>
              </a:spcAft>
              <a:buClr>
                <a:srgbClr val="D9D9D9"/>
              </a:buClr>
              <a:buSzPts val="3000"/>
              <a:buAutoNum type="arabicPeriod"/>
            </a:pPr>
            <a:r>
              <a:rPr lang="en-US" sz="3000" b="1">
                <a:solidFill>
                  <a:srgbClr val="D9D9D9"/>
                </a:solidFill>
              </a:rPr>
              <a:t> Efficient Convolution </a:t>
            </a:r>
            <a:endParaRPr sz="3000" b="1">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Dilated Convolution </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Deformable Convolution </a:t>
            </a:r>
            <a:endParaRPr>
              <a:solidFill>
                <a:srgbClr val="D9D9D9"/>
              </a:solidFill>
            </a:endParaRPr>
          </a:p>
          <a:p>
            <a:pPr marL="914400" marR="0" lvl="1" indent="-381000" algn="l" rtl="0">
              <a:lnSpc>
                <a:spcPct val="70000"/>
              </a:lnSpc>
              <a:spcBef>
                <a:spcPts val="0"/>
              </a:spcBef>
              <a:spcAft>
                <a:spcPts val="0"/>
              </a:spcAft>
              <a:buClr>
                <a:srgbClr val="D9D9D9"/>
              </a:buClr>
              <a:buSzPts val="2400"/>
              <a:buAutoNum type="alphaLcPeriod"/>
            </a:pPr>
            <a:r>
              <a:rPr lang="en-US">
                <a:solidFill>
                  <a:srgbClr val="D9D9D9"/>
                </a:solidFill>
              </a:rPr>
              <a:t>Continuous Convolution</a:t>
            </a:r>
            <a:endParaRPr>
              <a:solidFill>
                <a:srgbClr val="D9D9D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txBox="1">
            <a:spLocks noGrp="1"/>
          </p:cNvSpPr>
          <p:nvPr>
            <p:ph type="title"/>
          </p:nvPr>
        </p:nvSpPr>
        <p:spPr>
          <a:xfrm>
            <a:off x="1953449" y="2630525"/>
            <a:ext cx="8681999"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Deep Learning for Vision Odometry 1</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dirty="0" err="1"/>
              <a:t>UnDeepVO</a:t>
            </a:r>
            <a:r>
              <a:rPr lang="en-US" dirty="0"/>
              <a:t>: Monocular Visual Odometry</a:t>
            </a:r>
            <a:endParaRPr dirty="0"/>
          </a:p>
          <a:p>
            <a:pPr marL="0" lvl="0" indent="0" algn="l" rtl="0">
              <a:spcBef>
                <a:spcPts val="0"/>
              </a:spcBef>
              <a:spcAft>
                <a:spcPts val="0"/>
              </a:spcAft>
              <a:buNone/>
            </a:pPr>
            <a:r>
              <a:rPr lang="en-US" dirty="0"/>
              <a:t>through Unsupervised Deep Learning</a:t>
            </a:r>
            <a:endParaRPr dirty="0"/>
          </a:p>
          <a:p>
            <a:pPr marL="0" lvl="0" indent="0" algn="l" rtl="0">
              <a:spcBef>
                <a:spcPts val="0"/>
              </a:spcBef>
              <a:spcAft>
                <a:spcPts val="0"/>
              </a:spcAft>
              <a:buClr>
                <a:schemeClr val="dk1"/>
              </a:buClr>
              <a:buSzPts val="1100"/>
              <a:buFont typeface="Arial"/>
              <a:buNone/>
            </a:pPr>
            <a:r>
              <a:rPr lang="en-US" sz="1000" dirty="0">
                <a:solidFill>
                  <a:srgbClr val="222222"/>
                </a:solidFill>
                <a:highlight>
                  <a:srgbClr val="FFFFFF"/>
                </a:highlight>
                <a:latin typeface="Arial"/>
                <a:ea typeface="Arial"/>
                <a:cs typeface="Arial"/>
                <a:sym typeface="Arial"/>
              </a:rPr>
              <a:t>Li, R., Wang, S., Long, Z. and Gu, D., 2018, May. </a:t>
            </a:r>
            <a:r>
              <a:rPr lang="en-US" sz="1000" dirty="0" err="1">
                <a:solidFill>
                  <a:srgbClr val="222222"/>
                </a:solidFill>
                <a:highlight>
                  <a:srgbClr val="FFFFFF"/>
                </a:highlight>
                <a:latin typeface="Arial"/>
                <a:ea typeface="Arial"/>
                <a:cs typeface="Arial"/>
                <a:sym typeface="Arial"/>
              </a:rPr>
              <a:t>Undeepvo</a:t>
            </a:r>
            <a:r>
              <a:rPr lang="en-US" sz="1000" dirty="0">
                <a:solidFill>
                  <a:srgbClr val="222222"/>
                </a:solidFill>
                <a:highlight>
                  <a:srgbClr val="FFFFFF"/>
                </a:highlight>
                <a:latin typeface="Arial"/>
                <a:ea typeface="Arial"/>
                <a:cs typeface="Arial"/>
                <a:sym typeface="Arial"/>
              </a:rPr>
              <a:t>: Monocular visual odometry through unsupervised deep learning. In </a:t>
            </a:r>
            <a:r>
              <a:rPr lang="en-US" sz="1000" i="1" dirty="0">
                <a:solidFill>
                  <a:srgbClr val="222222"/>
                </a:solidFill>
                <a:highlight>
                  <a:srgbClr val="FFFFFF"/>
                </a:highlight>
                <a:latin typeface="Arial"/>
                <a:ea typeface="Arial"/>
                <a:cs typeface="Arial"/>
                <a:sym typeface="Arial"/>
              </a:rPr>
              <a:t>2018 IEEE International Conference on Robotics and Automation (ICRA)</a:t>
            </a:r>
            <a:r>
              <a:rPr lang="en-US" sz="1000" dirty="0">
                <a:solidFill>
                  <a:srgbClr val="222222"/>
                </a:solidFill>
                <a:highlight>
                  <a:srgbClr val="FFFFFF"/>
                </a:highlight>
                <a:latin typeface="Arial"/>
                <a:ea typeface="Arial"/>
                <a:cs typeface="Arial"/>
                <a:sym typeface="Arial"/>
              </a:rPr>
              <a:t> (pp. 7286-7291). IEEE.</a:t>
            </a:r>
            <a:endParaRPr dirty="0"/>
          </a:p>
          <a:p>
            <a:pPr marL="0" lvl="0" indent="0" algn="l" rtl="0">
              <a:spcBef>
                <a:spcPts val="0"/>
              </a:spcBef>
              <a:spcAft>
                <a:spcPts val="0"/>
              </a:spcAft>
              <a:buNone/>
            </a:pPr>
            <a:endParaRPr dirty="0"/>
          </a:p>
        </p:txBody>
      </p:sp>
      <p:sp>
        <p:nvSpPr>
          <p:cNvPr id="328" name="Google Shape;328;p54"/>
          <p:cNvSpPr txBox="1">
            <a:spLocks noGrp="1"/>
          </p:cNvSpPr>
          <p:nvPr>
            <p:ph type="body" idx="1"/>
          </p:nvPr>
        </p:nvSpPr>
        <p:spPr>
          <a:xfrm>
            <a:off x="426300" y="1690825"/>
            <a:ext cx="6081600" cy="26580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Clr>
                <a:srgbClr val="222222"/>
              </a:buClr>
              <a:buSzPts val="2800"/>
              <a:buFont typeface="Arial"/>
              <a:buChar char="●"/>
            </a:pPr>
            <a:r>
              <a:rPr lang="en-US" dirty="0">
                <a:solidFill>
                  <a:srgbClr val="222222"/>
                </a:solidFill>
                <a:highlight>
                  <a:srgbClr val="FFFFFF"/>
                </a:highlight>
                <a:latin typeface="Arial"/>
                <a:ea typeface="Arial"/>
                <a:cs typeface="Arial"/>
                <a:sym typeface="Arial"/>
              </a:rPr>
              <a:t>What is Odometry? </a:t>
            </a:r>
            <a:br>
              <a:rPr lang="en-US" dirty="0">
                <a:solidFill>
                  <a:srgbClr val="222222"/>
                </a:solidFill>
                <a:highlight>
                  <a:srgbClr val="FFFFFF"/>
                </a:highlight>
                <a:latin typeface="Arial"/>
                <a:ea typeface="Arial"/>
                <a:cs typeface="Arial"/>
                <a:sym typeface="Arial"/>
              </a:rPr>
            </a:br>
            <a:r>
              <a:rPr lang="en-US" dirty="0">
                <a:solidFill>
                  <a:srgbClr val="222222"/>
                </a:solidFill>
                <a:highlight>
                  <a:srgbClr val="FFFFFF"/>
                </a:highlight>
                <a:latin typeface="Arial"/>
                <a:ea typeface="Arial"/>
                <a:cs typeface="Arial"/>
                <a:sym typeface="Arial"/>
              </a:rPr>
              <a:t>• The Greeks invented it… “Route Measure” </a:t>
            </a:r>
            <a:br>
              <a:rPr lang="en-US" dirty="0">
                <a:solidFill>
                  <a:srgbClr val="222222"/>
                </a:solidFill>
                <a:highlight>
                  <a:srgbClr val="FFFFFF"/>
                </a:highlight>
                <a:latin typeface="Arial"/>
                <a:ea typeface="Arial"/>
                <a:cs typeface="Arial"/>
                <a:sym typeface="Arial"/>
              </a:rPr>
            </a:br>
            <a:r>
              <a:rPr lang="en-US" dirty="0">
                <a:solidFill>
                  <a:srgbClr val="222222"/>
                </a:solidFill>
                <a:highlight>
                  <a:srgbClr val="FFFFFF"/>
                </a:highlight>
                <a:latin typeface="Arial"/>
                <a:ea typeface="Arial"/>
                <a:cs typeface="Arial"/>
                <a:sym typeface="Arial"/>
              </a:rPr>
              <a:t>• Answer the question: </a:t>
            </a:r>
            <a:r>
              <a:rPr lang="en-US" b="1" dirty="0">
                <a:solidFill>
                  <a:srgbClr val="222222"/>
                </a:solidFill>
                <a:highlight>
                  <a:srgbClr val="FFFFFF"/>
                </a:highlight>
                <a:latin typeface="Arial"/>
                <a:ea typeface="Arial"/>
                <a:cs typeface="Arial"/>
                <a:sym typeface="Arial"/>
              </a:rPr>
              <a:t>“Where am I” </a:t>
            </a:r>
            <a:br>
              <a:rPr lang="en-US" dirty="0">
                <a:solidFill>
                  <a:srgbClr val="222222"/>
                </a:solidFill>
                <a:highlight>
                  <a:srgbClr val="FFFFFF"/>
                </a:highlight>
                <a:latin typeface="Arial"/>
                <a:ea typeface="Arial"/>
                <a:cs typeface="Arial"/>
                <a:sym typeface="Arial"/>
              </a:rPr>
            </a:br>
            <a:endParaRPr dirty="0">
              <a:solidFill>
                <a:srgbClr val="222222"/>
              </a:solidFill>
              <a:highlight>
                <a:srgbClr val="FFFFFF"/>
              </a:highlight>
              <a:latin typeface="Arial"/>
              <a:ea typeface="Arial"/>
              <a:cs typeface="Arial"/>
              <a:sym typeface="Arial"/>
            </a:endParaRPr>
          </a:p>
        </p:txBody>
      </p:sp>
      <p:sp>
        <p:nvSpPr>
          <p:cNvPr id="330" name="Google Shape;330;p54"/>
          <p:cNvSpPr txBox="1"/>
          <p:nvPr/>
        </p:nvSpPr>
        <p:spPr>
          <a:xfrm>
            <a:off x="712500" y="4241750"/>
            <a:ext cx="11327100" cy="2088900"/>
          </a:xfrm>
          <a:prstGeom prst="rect">
            <a:avLst/>
          </a:prstGeom>
          <a:noFill/>
          <a:ln>
            <a:noFill/>
          </a:ln>
        </p:spPr>
        <p:txBody>
          <a:bodyPr spcFirstLastPara="1" wrap="square" lIns="91425" tIns="91425" rIns="91425" bIns="91425" anchor="t" anchorCtr="0">
            <a:noAutofit/>
          </a:bodyPr>
          <a:lstStyle/>
          <a:p>
            <a:pPr marL="457200" lvl="0" indent="-406400" algn="l" rtl="0">
              <a:lnSpc>
                <a:spcPct val="90000"/>
              </a:lnSpc>
              <a:spcBef>
                <a:spcPts val="1000"/>
              </a:spcBef>
              <a:spcAft>
                <a:spcPts val="0"/>
              </a:spcAft>
              <a:buClr>
                <a:srgbClr val="222222"/>
              </a:buClr>
              <a:buSzPts val="2800"/>
              <a:buChar char="●"/>
            </a:pPr>
            <a:r>
              <a:rPr lang="en-US" sz="2800" dirty="0">
                <a:solidFill>
                  <a:srgbClr val="222222"/>
                </a:solidFill>
                <a:highlight>
                  <a:srgbClr val="FFFFFF"/>
                </a:highlight>
              </a:rPr>
              <a:t>What is Visual Odometry? </a:t>
            </a:r>
            <a:endParaRPr sz="2800" dirty="0">
              <a:solidFill>
                <a:srgbClr val="222222"/>
              </a:solidFill>
              <a:highlight>
                <a:srgbClr val="FFFFFF"/>
              </a:highlight>
            </a:endParaRPr>
          </a:p>
          <a:p>
            <a:pPr marL="0" lvl="0" indent="457200" algn="l" rtl="0">
              <a:lnSpc>
                <a:spcPct val="90000"/>
              </a:lnSpc>
              <a:spcBef>
                <a:spcPts val="1000"/>
              </a:spcBef>
              <a:spcAft>
                <a:spcPts val="0"/>
              </a:spcAft>
              <a:buClr>
                <a:schemeClr val="dk1"/>
              </a:buClr>
              <a:buSzPts val="1100"/>
              <a:buFont typeface="Arial"/>
              <a:buNone/>
            </a:pPr>
            <a:r>
              <a:rPr lang="en-US" sz="2800" dirty="0">
                <a:solidFill>
                  <a:srgbClr val="222222"/>
                </a:solidFill>
                <a:highlight>
                  <a:srgbClr val="FFFFFF"/>
                </a:highlight>
              </a:rPr>
              <a:t>• Estimating the motion in real time </a:t>
            </a:r>
            <a:r>
              <a:rPr lang="en-US" sz="2800" b="1" dirty="0">
                <a:solidFill>
                  <a:srgbClr val="222222"/>
                </a:solidFill>
                <a:highlight>
                  <a:srgbClr val="FFFFFF"/>
                </a:highlight>
              </a:rPr>
              <a:t>using sequential images </a:t>
            </a:r>
            <a:r>
              <a:rPr lang="en-US" sz="2800" dirty="0">
                <a:solidFill>
                  <a:srgbClr val="222222"/>
                </a:solidFill>
                <a:highlight>
                  <a:srgbClr val="FFFFFF"/>
                </a:highlight>
              </a:rPr>
              <a:t>(i.e., </a:t>
            </a:r>
            <a:r>
              <a:rPr lang="en-US" sz="2800" dirty="0" err="1">
                <a:solidFill>
                  <a:srgbClr val="222222"/>
                </a:solidFill>
                <a:highlight>
                  <a:srgbClr val="FFFFFF"/>
                </a:highlight>
              </a:rPr>
              <a:t>egomotion</a:t>
            </a:r>
            <a:r>
              <a:rPr lang="en-US" sz="2800" dirty="0">
                <a:solidFill>
                  <a:srgbClr val="222222"/>
                </a:solidFill>
                <a:highlight>
                  <a:srgbClr val="FFFFFF"/>
                </a:highlight>
              </a:rPr>
              <a:t>) </a:t>
            </a:r>
            <a:endParaRPr sz="2800" dirty="0">
              <a:solidFill>
                <a:srgbClr val="222222"/>
              </a:solidFill>
              <a:highlight>
                <a:srgbClr val="FFFFFF"/>
              </a:highlight>
            </a:endParaRPr>
          </a:p>
          <a:p>
            <a:pPr marL="0" lvl="0" indent="457200" algn="l" rtl="0">
              <a:lnSpc>
                <a:spcPct val="90000"/>
              </a:lnSpc>
              <a:spcBef>
                <a:spcPts val="1000"/>
              </a:spcBef>
              <a:spcAft>
                <a:spcPts val="0"/>
              </a:spcAft>
              <a:buClr>
                <a:schemeClr val="dk1"/>
              </a:buClr>
              <a:buSzPts val="1100"/>
              <a:buFont typeface="Arial"/>
              <a:buNone/>
            </a:pPr>
            <a:r>
              <a:rPr lang="en-US" sz="2800" dirty="0">
                <a:solidFill>
                  <a:srgbClr val="222222"/>
                </a:solidFill>
                <a:highlight>
                  <a:srgbClr val="FFFFFF"/>
                </a:highlight>
              </a:rPr>
              <a:t>• The idea was first introduced for planetary rovers operating on Mars – Moravec 1980</a:t>
            </a:r>
            <a:endParaRPr sz="2800" dirty="0">
              <a:solidFill>
                <a:srgbClr val="222222"/>
              </a:solidFill>
              <a:highlight>
                <a:srgbClr val="FFFFFF"/>
              </a:highlight>
            </a:endParaRPr>
          </a:p>
          <a:p>
            <a:pPr marL="0" lvl="0" indent="0" algn="l" rtl="0">
              <a:spcBef>
                <a:spcPts val="0"/>
              </a:spcBef>
              <a:spcAft>
                <a:spcPts val="0"/>
              </a:spcAft>
              <a:buNone/>
            </a:pPr>
            <a:endParaRPr dirty="0"/>
          </a:p>
        </p:txBody>
      </p:sp>
      <p:pic>
        <p:nvPicPr>
          <p:cNvPr id="4" name="Online Media 3" title="Visual Monocular Odometry with the Kitty Dataset. OpenCV 3.2 . C++ .">
            <a:hlinkClick r:id="" action="ppaction://media"/>
            <a:extLst>
              <a:ext uri="{FF2B5EF4-FFF2-40B4-BE49-F238E27FC236}">
                <a16:creationId xmlns:a16="http://schemas.microsoft.com/office/drawing/2014/main" id="{4416CA58-CA67-4B4F-BF98-FC8716FEB58E}"/>
              </a:ext>
            </a:extLst>
          </p:cNvPr>
          <p:cNvPicPr>
            <a:picLocks noRot="1" noChangeAspect="1"/>
          </p:cNvPicPr>
          <p:nvPr>
            <a:videoFile r:link="rId1"/>
          </p:nvPr>
        </p:nvPicPr>
        <p:blipFill>
          <a:blip r:embed="rId4"/>
          <a:stretch>
            <a:fillRect/>
          </a:stretch>
        </p:blipFill>
        <p:spPr>
          <a:xfrm>
            <a:off x="6376050" y="1568905"/>
            <a:ext cx="5573644" cy="31351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2235</Words>
  <Application>Microsoft Office PowerPoint</Application>
  <PresentationFormat>Widescreen</PresentationFormat>
  <Paragraphs>324</Paragraphs>
  <Slides>51</Slides>
  <Notes>51</Notes>
  <HiddenSlides>0</HiddenSlides>
  <MMClips>3</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51</vt:i4>
      </vt:variant>
    </vt:vector>
  </HeadingPairs>
  <TitlesOfParts>
    <vt:vector size="60" baseType="lpstr">
      <vt:lpstr>Arial</vt:lpstr>
      <vt:lpstr>Calibri</vt:lpstr>
      <vt:lpstr>Georgia</vt:lpstr>
      <vt:lpstr>Noto Sans Symbols</vt:lpstr>
      <vt:lpstr>Times New Roman</vt:lpstr>
      <vt:lpstr>Office Theme</vt:lpstr>
      <vt:lpstr>Simple Light</vt:lpstr>
      <vt:lpstr>simple-light-2</vt:lpstr>
      <vt:lpstr>Office Theme</vt:lpstr>
      <vt:lpstr>Deep Learning In Robotic  Vision Applications &amp; Challenges</vt:lpstr>
      <vt:lpstr>Main Topics</vt:lpstr>
      <vt:lpstr>Main Topics</vt:lpstr>
      <vt:lpstr>Introduction: Humans vs Robots</vt:lpstr>
      <vt:lpstr>Introduction: Humans vs Robots</vt:lpstr>
      <vt:lpstr>Robotic Vision IS NOT Simply Machine Vision!</vt:lpstr>
      <vt:lpstr>Main Topics</vt:lpstr>
      <vt:lpstr>Deep Learning for Vision Odometry 1</vt:lpstr>
      <vt:lpstr>UnDeepVO: Monocular Visual Odometry through Unsupervised Deep Learning Li, R., Wang, S., Long, Z. and Gu, D., 2018, May. Undeepvo: Monocular visual odometry through unsupervised deep learning. In 2018 IEEE International Conference on Robotics and Automation (ICRA) (pp. 7286-7291). IEEE. </vt:lpstr>
      <vt:lpstr>PowerPoint Presentation</vt:lpstr>
      <vt:lpstr>PowerPoint Presentation</vt:lpstr>
      <vt:lpstr>PowerPoint Presentation</vt:lpstr>
      <vt:lpstr>PowerPoint Presentation</vt:lpstr>
      <vt:lpstr>PowerPoint Presentation</vt:lpstr>
      <vt:lpstr>Deep Learning for Vision Odometry 2</vt:lpstr>
      <vt:lpstr>Robust Homography Estimation for Vision-based Inspection Using Aerial Images  Nguyen, T., Chen, S.W., Skandan, S., Taylor, C.J. and Kumar, V., 2018. Unsupervised Deep Homography: A Fast and Robust Homography Estimation Model. IEEE Robotics and Automation Letters.</vt:lpstr>
      <vt:lpstr>Direct</vt:lpstr>
      <vt:lpstr>Problem Formulation</vt:lpstr>
      <vt:lpstr>End-to-End Deep Learning Homography Regression</vt:lpstr>
      <vt:lpstr>Direct</vt:lpstr>
      <vt:lpstr>Deep Learning for Object Inspection</vt:lpstr>
      <vt:lpstr>Vision-based Penstock Inspection</vt:lpstr>
      <vt:lpstr>Vision-based Penstock Inspection</vt:lpstr>
      <vt:lpstr>Challenges</vt:lpstr>
      <vt:lpstr>Challenges</vt:lpstr>
      <vt:lpstr>Results</vt:lpstr>
      <vt:lpstr>Remained Challenges </vt:lpstr>
      <vt:lpstr>Main Topics</vt:lpstr>
      <vt:lpstr>Robotic Vision Challenges</vt:lpstr>
      <vt:lpstr>Robotic Vision Challenges</vt:lpstr>
      <vt:lpstr>Robotic Vision Challenges</vt:lpstr>
      <vt:lpstr>Main Topics</vt:lpstr>
      <vt:lpstr>Deformable Convolutional Networks*</vt:lpstr>
      <vt:lpstr>Deformable Convolution: Introduction</vt:lpstr>
      <vt:lpstr>Deformable Convolution: Introduction</vt:lpstr>
      <vt:lpstr>Deformable Convolution: Introduction</vt:lpstr>
      <vt:lpstr>Deformable Convolution: Math</vt:lpstr>
      <vt:lpstr>Deformable Convolution: Math</vt:lpstr>
      <vt:lpstr>Deformable Convolution: Effect on Receptive Field</vt:lpstr>
      <vt:lpstr>Deformable Convolution: Effect on Receptive Field</vt:lpstr>
      <vt:lpstr>Deformable Convolution: Usage</vt:lpstr>
      <vt:lpstr>Deformable Convolution: Conclusions</vt:lpstr>
      <vt:lpstr>Continuous convolution</vt:lpstr>
      <vt:lpstr>Continuous Convolution*</vt:lpstr>
      <vt:lpstr>(Parametric) Continuous Convolution: Introduction</vt:lpstr>
      <vt:lpstr>(Parametric) Continuous Convolution: Math</vt:lpstr>
      <vt:lpstr>(Parametric) Continuous Convolution: Math</vt:lpstr>
      <vt:lpstr>(Parametric) Continuous Convolution: Layer Details</vt:lpstr>
      <vt:lpstr>(Parametric) Continuous Convolution: Network</vt:lpstr>
      <vt:lpstr>(Parametric) Continuous Convolution: Results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Robotic  Vision Applications &amp; Challenges</dc:title>
  <cp:lastModifiedBy>Ty Nguyen</cp:lastModifiedBy>
  <cp:revision>19</cp:revision>
  <dcterms:modified xsi:type="dcterms:W3CDTF">2018-11-01T17:16:09Z</dcterms:modified>
</cp:coreProperties>
</file>